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73" r:id="rId13"/>
    <p:sldId id="268" r:id="rId14"/>
    <p:sldId id="267" r:id="rId15"/>
    <p:sldId id="270" r:id="rId16"/>
    <p:sldId id="271" r:id="rId17"/>
    <p:sldId id="274" r:id="rId18"/>
    <p:sldId id="276" r:id="rId19"/>
    <p:sldId id="275" r:id="rId20"/>
    <p:sldId id="277" r:id="rId21"/>
    <p:sldId id="278" r:id="rId22"/>
    <p:sldId id="272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B2E83"/>
    <a:srgbClr val="1F77B4"/>
    <a:srgbClr val="F27C26"/>
    <a:srgbClr val="FF7F0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643" autoAdjust="0"/>
    <p:restoredTop sz="94660"/>
  </p:normalViewPr>
  <p:slideViewPr>
    <p:cSldViewPr snapToGrid="0">
      <p:cViewPr>
        <p:scale>
          <a:sx n="100" d="100"/>
          <a:sy n="100" d="100"/>
        </p:scale>
        <p:origin x="952" y="7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95B3F3-CC3F-439C-9E5F-96144E608A2B}" type="datetimeFigureOut">
              <a:rPr lang="en-US" smtClean="0"/>
              <a:t>6/22/20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9F21CC-B212-46C7-8D49-6CCCC92795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4417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7CFF1-4DF3-4285-AFC7-87F5BC6AA6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9F7013-00E1-4B48-80F9-8116F951A7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C03B57-4FE0-4085-AA03-F06E4E84E7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BF19F-E32C-4011-AF2E-9D7BC150962A}" type="datetime1">
              <a:rPr lang="en-US" smtClean="0"/>
              <a:t>6/22/20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43A6EB-0E62-4BEE-8F38-1449ED27BA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F31719-BBD4-4CBB-B153-AB1B80BAB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6F6B2-57BF-4DED-BA86-4FF2F54E74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4595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DFD76-1436-47E9-A3D7-FFD3A87EB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B570E09-B7B5-4350-9115-42E1E396B3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748A9D-E4CA-4369-A4D7-FCB5185FAB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8868B-A004-459B-9DFD-A90B8DA89C7F}" type="datetime1">
              <a:rPr lang="en-US" smtClean="0"/>
              <a:t>6/22/20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34D36E-7F7A-4D39-8A41-7A4C6C3758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D7D5C0-8D2E-447D-97C9-61FAC29B8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6F6B2-57BF-4DED-BA86-4FF2F54E74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0118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227FE63-39F0-4895-9FD0-95E592BC953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5DC2A92-D2C8-4AD8-875D-EE0E7FD718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3385DE-B806-4C64-935F-CE7C7FB0C8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3A4467-C22D-4825-A9B6-58E2C838C33F}" type="datetime1">
              <a:rPr lang="en-US" smtClean="0"/>
              <a:t>6/22/20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DAB114-7F8A-4F5F-9E14-43F88F5814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D1C8F3-B58A-4749-97EC-AEBDC3997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6F6B2-57BF-4DED-BA86-4FF2F54E74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4386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01D0EF-15AF-445F-8EAB-320456385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501211-9154-41AD-87A5-52D0214DE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ADBE10-DFC7-43F8-8196-4ECBFACD5C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07DF87-C6F1-4D52-99A7-195C3BD68009}" type="datetime1">
              <a:rPr lang="en-US" smtClean="0"/>
              <a:t>6/22/20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819880-4144-44B7-8CA8-1999A52FBE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11B5D8-C890-455D-9E98-1C7ADA78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6F6B2-57BF-4DED-BA86-4FF2F54E74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0733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4C29B4-3542-4024-9C28-B28937B380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F598C3-EE00-4781-810B-897C5FFF3B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52901B-7915-4C2F-B61E-5E9EF5F7FC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65A1E4-A839-485A-B775-058E2AAECDB4}" type="datetime1">
              <a:rPr lang="en-US" smtClean="0"/>
              <a:t>6/22/20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9074AB-7CCF-45B6-8136-2682CCCF89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B8701-16CC-4406-ACB9-4E117453D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6F6B2-57BF-4DED-BA86-4FF2F54E74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0692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448801-EF36-4119-AA66-CCAE23C90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A91AD8-4FA0-48F6-AAFC-5D16101BECB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47C09E-274D-4229-9D0C-BD6E023C12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763177-C83C-492C-8E2E-7A733691F9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C437B-20DE-4162-9BAA-D2C0C7CD95CB}" type="datetime1">
              <a:rPr lang="en-US" smtClean="0"/>
              <a:t>6/22/20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D97E63-3078-45C3-87B2-53393F847C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2A800D-5883-4B1D-870E-CD3EC1AE91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6F6B2-57BF-4DED-BA86-4FF2F54E74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9303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9C874-F9C8-4B5F-94BA-A9E1BB49F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549169-8F6D-44CE-9F0A-A5E04FECD9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AB2D7C-C184-48F1-86F3-CB96E5EB91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DED4120-B032-4EAB-930C-9FA3ECFE4D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A43171D-7E6E-4128-AAE9-2E67AD7CF3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BC52C50-E845-42AC-A4F5-9BFEB3FED2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CA70F-07EC-4021-B641-EDD998F6F3B1}" type="datetime1">
              <a:rPr lang="en-US" smtClean="0"/>
              <a:t>6/22/20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48B80F2-2DD6-4A8F-8AE9-37249A584D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FF95508-BE7F-4F1D-8105-0C25F1C42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6F6B2-57BF-4DED-BA86-4FF2F54E74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07294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6E9CE-EED8-4D20-A86F-750A876663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39F2B14-C20E-41F5-9722-C525DAA7C0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5D2D0-5609-42EC-A973-8877979942A9}" type="datetime1">
              <a:rPr lang="en-US" smtClean="0"/>
              <a:t>6/22/20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E02251-0A18-4526-AED4-732816DBF3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8EED19-1C1F-4458-B461-56F9CFE89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6F6B2-57BF-4DED-BA86-4FF2F54E74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4092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F012A9-B6D1-4F88-95B6-E06219447C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41658-D013-4DE9-A4F5-2CFBE5ABA313}" type="datetime1">
              <a:rPr lang="en-US" smtClean="0"/>
              <a:t>6/22/20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B3450A1-D595-47BC-895F-EFAC6A6756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711323-D135-43E3-A461-EF2B603EBA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6F6B2-57BF-4DED-BA86-4FF2F54E74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2628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FE1052-ACEC-4828-B08C-B25C439AA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27F8BC-5EA6-4040-88A3-0EB4B747E6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6E7D37-1EC1-4E3B-877A-529AEEFDA0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3ADA59-F007-4781-9C58-150D0F914A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89550-D960-472D-A14B-9B16BF76498E}" type="datetime1">
              <a:rPr lang="en-US" smtClean="0"/>
              <a:t>6/22/20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8119CB-DB2E-43A0-9508-1D5553070A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6298A0-0D5B-424F-82A7-C1EAB59625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6F6B2-57BF-4DED-BA86-4FF2F54E74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0991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8E1B2-1CF2-4835-9CBA-BB3F459D46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22EDE6E-0EB9-4FC1-9D78-A7D31B59922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84410B-8D70-4E81-83C3-5EED57CB3B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CE4865-FD68-4AC9-B2C3-7A263D5772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98F60-6E4A-4218-840F-15A974311A16}" type="datetime1">
              <a:rPr lang="en-US" smtClean="0"/>
              <a:t>6/22/20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D55A3E-BA9B-4674-856D-A239030BE4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C69EAF-327D-43DB-98BA-766ACCB70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6F6B2-57BF-4DED-BA86-4FF2F54E74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5309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01D6795-8279-4DA7-8005-2C34A8A6AD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AD30B5-ACAA-46F1-93A5-B5FECCA273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679680-CE8C-4837-B72C-3881F9F61D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74EDA1-5024-4797-9F12-94E61ABAFAEC}" type="datetime1">
              <a:rPr lang="en-US" smtClean="0"/>
              <a:t>6/22/20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588289-5C95-4B98-B5A8-2112C84A58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F1375F-9FC6-4272-BA3D-5E7EE528F5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A6F6B2-57BF-4DED-BA86-4FF2F54E74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11192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tiff"/><Relationship Id="rId13" Type="http://schemas.openxmlformats.org/officeDocument/2006/relationships/image" Target="../media/image42.png"/><Relationship Id="rId3" Type="http://schemas.openxmlformats.org/officeDocument/2006/relationships/image" Target="../media/image31.tiff"/><Relationship Id="rId7" Type="http://schemas.openxmlformats.org/officeDocument/2006/relationships/image" Target="../media/image35.tiff"/><Relationship Id="rId12" Type="http://schemas.openxmlformats.org/officeDocument/2006/relationships/image" Target="../media/image41.png"/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tiff"/><Relationship Id="rId11" Type="http://schemas.openxmlformats.org/officeDocument/2006/relationships/image" Target="../media/image40.png"/><Relationship Id="rId5" Type="http://schemas.openxmlformats.org/officeDocument/2006/relationships/image" Target="../media/image33.tiff"/><Relationship Id="rId10" Type="http://schemas.openxmlformats.org/officeDocument/2006/relationships/image" Target="../media/image39.png"/><Relationship Id="rId4" Type="http://schemas.openxmlformats.org/officeDocument/2006/relationships/image" Target="../media/image32.tiff"/><Relationship Id="rId9" Type="http://schemas.openxmlformats.org/officeDocument/2006/relationships/image" Target="../media/image38.png"/><Relationship Id="rId1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47.tiff"/><Relationship Id="rId3" Type="http://schemas.openxmlformats.org/officeDocument/2006/relationships/image" Target="../media/image38.tiff"/><Relationship Id="rId7" Type="http://schemas.openxmlformats.org/officeDocument/2006/relationships/image" Target="../media/image42.tiff"/><Relationship Id="rId12" Type="http://schemas.openxmlformats.org/officeDocument/2006/relationships/image" Target="../media/image46.tiff"/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tiff"/><Relationship Id="rId11" Type="http://schemas.openxmlformats.org/officeDocument/2006/relationships/image" Target="../media/image45.tiff"/><Relationship Id="rId5" Type="http://schemas.openxmlformats.org/officeDocument/2006/relationships/image" Target="../media/image40.tiff"/><Relationship Id="rId15" Type="http://schemas.openxmlformats.org/officeDocument/2006/relationships/image" Target="../media/image2.png"/><Relationship Id="rId10" Type="http://schemas.openxmlformats.org/officeDocument/2006/relationships/image" Target="../media/image44.tiff"/><Relationship Id="rId4" Type="http://schemas.openxmlformats.org/officeDocument/2006/relationships/image" Target="../media/image39.tiff"/><Relationship Id="rId9" Type="http://schemas.openxmlformats.org/officeDocument/2006/relationships/image" Target="../media/image43.tiff"/><Relationship Id="rId14" Type="http://schemas.openxmlformats.org/officeDocument/2006/relationships/image" Target="../media/image48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5" Type="http://schemas.openxmlformats.org/officeDocument/2006/relationships/image" Target="../media/image2.png"/><Relationship Id="rId4" Type="http://schemas.openxmlformats.org/officeDocument/2006/relationships/image" Target="../media/image5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pubs.acs.org/doi/pdf/10.1021/acscentsci.7b00572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tiff"/><Relationship Id="rId5" Type="http://schemas.openxmlformats.org/officeDocument/2006/relationships/image" Target="../media/image15.png"/><Relationship Id="rId4" Type="http://schemas.openxmlformats.org/officeDocument/2006/relationships/image" Target="../media/image14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tiff"/><Relationship Id="rId2" Type="http://schemas.openxmlformats.org/officeDocument/2006/relationships/image" Target="../media/image55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gif"/><Relationship Id="rId4" Type="http://schemas.openxmlformats.org/officeDocument/2006/relationships/image" Target="../media/image5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tiff"/><Relationship Id="rId3" Type="http://schemas.openxmlformats.org/officeDocument/2006/relationships/image" Target="../media/image62.png"/><Relationship Id="rId7" Type="http://schemas.openxmlformats.org/officeDocument/2006/relationships/image" Target="../media/image66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tiff"/><Relationship Id="rId5" Type="http://schemas.openxmlformats.org/officeDocument/2006/relationships/image" Target="../media/image64.tiff"/><Relationship Id="rId4" Type="http://schemas.openxmlformats.org/officeDocument/2006/relationships/image" Target="../media/image63.tiff"/><Relationship Id="rId9" Type="http://schemas.openxmlformats.org/officeDocument/2006/relationships/image" Target="../media/image68.tiff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.jpeg"/><Relationship Id="rId7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jpe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onlinelibrary.wiley.com/doi/10.1002/pola.27917" TargetMode="External"/><Relationship Id="rId4" Type="http://schemas.openxmlformats.org/officeDocument/2006/relationships/image" Target="../media/image13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4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2.png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0.tiff"/><Relationship Id="rId4" Type="http://schemas.openxmlformats.org/officeDocument/2006/relationships/image" Target="../media/image16.tiff"/><Relationship Id="rId9" Type="http://schemas.openxmlformats.org/officeDocument/2006/relationships/image" Target="../media/image21.png"/><Relationship Id="rId1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29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FC056CF-D91A-4661-9ACF-1AE1EFC71F4E}"/>
              </a:ext>
            </a:extLst>
          </p:cNvPr>
          <p:cNvSpPr/>
          <p:nvPr/>
        </p:nvSpPr>
        <p:spPr>
          <a:xfrm>
            <a:off x="1014244" y="2414707"/>
            <a:ext cx="1050607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/>
              <a:t>Application of molecular data science to study phthalate plasticizers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C8855E9-2634-40A8-86FF-35F8E6B786A9}"/>
              </a:ext>
            </a:extLst>
          </p:cNvPr>
          <p:cNvSpPr/>
          <p:nvPr/>
        </p:nvSpPr>
        <p:spPr>
          <a:xfrm>
            <a:off x="5817702" y="4341373"/>
            <a:ext cx="545227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/>
              <a:t>Team: Orion Dollar, </a:t>
            </a:r>
            <a:r>
              <a:rPr lang="en-US" dirty="0" err="1"/>
              <a:t>Nisarg</a:t>
            </a:r>
            <a:r>
              <a:rPr lang="en-US" dirty="0"/>
              <a:t> Joshi, Yunping Huang</a:t>
            </a:r>
          </a:p>
          <a:p>
            <a:pPr algn="r"/>
            <a:r>
              <a:rPr lang="en-US" dirty="0"/>
              <a:t>Sponsor: Cargill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3EF2CA5-7B9C-4259-BC9C-333D0B4D7A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39" y="25440"/>
            <a:ext cx="3189141" cy="104248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489C809-A688-4B71-B078-993ECE25AB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8800" y="10120"/>
            <a:ext cx="2743200" cy="995560"/>
          </a:xfrm>
          <a:prstGeom prst="rect">
            <a:avLst/>
          </a:prstGeo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8CE50B35-4031-4736-9CBA-EDF24D3130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6F6B2-57BF-4DED-BA86-4FF2F54E74D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5313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FB189A09-E7A5-464A-B15E-77103C7842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3214" y="1701885"/>
            <a:ext cx="3184588" cy="2100828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FE93E5A5-F5FB-45F1-9E39-6F9991F8E019}"/>
              </a:ext>
            </a:extLst>
          </p:cNvPr>
          <p:cNvSpPr txBox="1"/>
          <p:nvPr/>
        </p:nvSpPr>
        <p:spPr>
          <a:xfrm>
            <a:off x="2710484" y="3954710"/>
            <a:ext cx="31988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1</a:t>
            </a:r>
            <a:r>
              <a:rPr lang="en-US" sz="2000" baseline="30000" dirty="0"/>
              <a:t>st</a:t>
            </a:r>
            <a:r>
              <a:rPr lang="en-US" sz="2000" dirty="0"/>
              <a:t> dimension captures enough variance  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3CE9FADF-AA7A-4571-B294-6BF102D530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5575" y="4776279"/>
            <a:ext cx="2842261" cy="1948561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CD95294F-D12C-42D9-80B7-158C13FB7E5E}"/>
              </a:ext>
            </a:extLst>
          </p:cNvPr>
          <p:cNvSpPr txBox="1"/>
          <p:nvPr/>
        </p:nvSpPr>
        <p:spPr>
          <a:xfrm>
            <a:off x="6755110" y="1700718"/>
            <a:ext cx="4953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Top Candidate Molecules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91B63EDD-E0D1-4105-8E4E-C6BC7AA0B4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2769" y="2152176"/>
            <a:ext cx="1948576" cy="1948576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411E6A61-F6D1-4AFC-A612-AF95E43F1F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0887" y="2125900"/>
            <a:ext cx="1948576" cy="1948576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2EA55216-34ED-476A-A319-B57B2A0B5E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24762" y="2215938"/>
            <a:ext cx="1948561" cy="1948561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51EB753E-920B-46F8-A32E-13B96B3244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60819" y="3984281"/>
            <a:ext cx="1948561" cy="1948561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9427CAE0-46B4-4715-A9E2-21807FF27C5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69255" y="4030027"/>
            <a:ext cx="1948561" cy="194856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5F0BC04-D7FB-4C4D-BCEA-D80E12B27D7C}"/>
                  </a:ext>
                </a:extLst>
              </p:cNvPr>
              <p:cNvSpPr txBox="1"/>
              <p:nvPr/>
            </p:nvSpPr>
            <p:spPr>
              <a:xfrm>
                <a:off x="6866258" y="2152197"/>
                <a:ext cx="1728948" cy="3411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e>
                      <m:sub>
                        <m:r>
                          <a:rPr lang="en-US" sz="1400" b="1" i="1">
                            <a:latin typeface="Cambria Math" panose="02040503050406030204" pitchFamily="18" charset="0"/>
                          </a:rPr>
                          <m:t>𝒑𝒍𝒂𝒔𝒕𝒊𝒄𝒊𝒛𝒆𝒓</m:t>
                        </m:r>
                      </m:sub>
                    </m:sSub>
                  </m:oMath>
                </a14:m>
                <a:r>
                  <a:rPr lang="en-US" sz="1400" dirty="0"/>
                  <a:t> = 0.56 </a:t>
                </a: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5F0BC04-D7FB-4C4D-BCEA-D80E12B27D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6258" y="2152197"/>
                <a:ext cx="1728948" cy="341119"/>
              </a:xfrm>
              <a:prstGeom prst="rect">
                <a:avLst/>
              </a:prstGeom>
              <a:blipFill>
                <a:blip r:embed="rId9"/>
                <a:stretch>
                  <a:fillRect t="-1786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75E9196-2640-4069-BDA6-052BDF8B696D}"/>
                  </a:ext>
                </a:extLst>
              </p:cNvPr>
              <p:cNvSpPr txBox="1"/>
              <p:nvPr/>
            </p:nvSpPr>
            <p:spPr>
              <a:xfrm>
                <a:off x="8570809" y="2136737"/>
                <a:ext cx="1728948" cy="3411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e>
                      <m:sub>
                        <m:r>
                          <a:rPr lang="en-US" sz="1400" b="1" i="1">
                            <a:latin typeface="Cambria Math" panose="02040503050406030204" pitchFamily="18" charset="0"/>
                          </a:rPr>
                          <m:t>𝒑𝒍𝒂𝒔𝒕𝒊𝒄𝒊𝒛𝒆𝒓</m:t>
                        </m:r>
                      </m:sub>
                    </m:sSub>
                  </m:oMath>
                </a14:m>
                <a:r>
                  <a:rPr lang="en-US" sz="1400" dirty="0"/>
                  <a:t> = 0.56 </a:t>
                </a: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75E9196-2640-4069-BDA6-052BDF8B69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0809" y="2136737"/>
                <a:ext cx="1728948" cy="341119"/>
              </a:xfrm>
              <a:prstGeom prst="rect">
                <a:avLst/>
              </a:prstGeom>
              <a:blipFill>
                <a:blip r:embed="rId10"/>
                <a:stretch>
                  <a:fillRect t="-1818" b="-1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5580319-2CD7-48C0-836D-8F0099882707}"/>
                  </a:ext>
                </a:extLst>
              </p:cNvPr>
              <p:cNvSpPr txBox="1"/>
              <p:nvPr/>
            </p:nvSpPr>
            <p:spPr>
              <a:xfrm>
                <a:off x="10180177" y="2066454"/>
                <a:ext cx="1728948" cy="3411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e>
                      <m:sub>
                        <m:r>
                          <a:rPr lang="en-US" sz="1400" b="1" i="1">
                            <a:latin typeface="Cambria Math" panose="02040503050406030204" pitchFamily="18" charset="0"/>
                          </a:rPr>
                          <m:t>𝒑𝒍𝒂𝒔𝒕𝒊𝒄𝒊𝒛𝒆𝒓</m:t>
                        </m:r>
                      </m:sub>
                    </m:sSub>
                  </m:oMath>
                </a14:m>
                <a:r>
                  <a:rPr lang="en-US" sz="1400" dirty="0"/>
                  <a:t> = 0.56 </a:t>
                </a: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5580319-2CD7-48C0-836D-8F00998827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80177" y="2066454"/>
                <a:ext cx="1728948" cy="341119"/>
              </a:xfrm>
              <a:prstGeom prst="rect">
                <a:avLst/>
              </a:prstGeom>
              <a:blipFill>
                <a:blip r:embed="rId11"/>
                <a:stretch>
                  <a:fillRect t="-1786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819E192-061E-466F-9667-F5E88D0DAE11}"/>
                  </a:ext>
                </a:extLst>
              </p:cNvPr>
              <p:cNvSpPr txBox="1"/>
              <p:nvPr/>
            </p:nvSpPr>
            <p:spPr>
              <a:xfrm>
                <a:off x="7476949" y="3956392"/>
                <a:ext cx="1728948" cy="3411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e>
                      <m:sub>
                        <m:r>
                          <a:rPr lang="en-US" sz="1400" b="1" i="1">
                            <a:latin typeface="Cambria Math" panose="02040503050406030204" pitchFamily="18" charset="0"/>
                          </a:rPr>
                          <m:t>𝒑𝒍𝒂𝒔𝒕𝒊𝒄𝒊𝒛𝒆𝒓</m:t>
                        </m:r>
                      </m:sub>
                    </m:sSub>
                  </m:oMath>
                </a14:m>
                <a:r>
                  <a:rPr lang="en-US" sz="1400" dirty="0"/>
                  <a:t> = 0.12 </a:t>
                </a: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819E192-061E-466F-9667-F5E88D0DAE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6949" y="3956392"/>
                <a:ext cx="1728948" cy="341119"/>
              </a:xfrm>
              <a:prstGeom prst="rect">
                <a:avLst/>
              </a:prstGeom>
              <a:blipFill>
                <a:blip r:embed="rId12"/>
                <a:stretch>
                  <a:fillRect t="-1786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01E576C-F180-4BB7-B799-37465568C6D0}"/>
                  </a:ext>
                </a:extLst>
              </p:cNvPr>
              <p:cNvSpPr txBox="1"/>
              <p:nvPr/>
            </p:nvSpPr>
            <p:spPr>
              <a:xfrm>
                <a:off x="9315703" y="3912907"/>
                <a:ext cx="1728948" cy="3411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e>
                      <m:sub>
                        <m:r>
                          <a:rPr lang="en-US" sz="1400" b="1" i="1">
                            <a:latin typeface="Cambria Math" panose="02040503050406030204" pitchFamily="18" charset="0"/>
                          </a:rPr>
                          <m:t>𝒑𝒍𝒂𝒔𝒕𝒊𝒄𝒊𝒛𝒆𝒓</m:t>
                        </m:r>
                      </m:sub>
                    </m:sSub>
                  </m:oMath>
                </a14:m>
                <a:r>
                  <a:rPr lang="en-US" sz="1400" dirty="0"/>
                  <a:t> = 0.07 </a:t>
                </a: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01E576C-F180-4BB7-B799-37465568C6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5703" y="3912907"/>
                <a:ext cx="1728948" cy="341119"/>
              </a:xfrm>
              <a:prstGeom prst="rect">
                <a:avLst/>
              </a:prstGeom>
              <a:blipFill>
                <a:blip r:embed="rId13"/>
                <a:stretch>
                  <a:fillRect t="-1786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TextBox 43">
            <a:extLst>
              <a:ext uri="{FF2B5EF4-FFF2-40B4-BE49-F238E27FC236}">
                <a16:creationId xmlns:a16="http://schemas.microsoft.com/office/drawing/2014/main" id="{09436146-DC3B-40C5-8E58-76D136E9376B}"/>
              </a:ext>
            </a:extLst>
          </p:cNvPr>
          <p:cNvSpPr txBox="1"/>
          <p:nvPr/>
        </p:nvSpPr>
        <p:spPr>
          <a:xfrm>
            <a:off x="387648" y="359349"/>
            <a:ext cx="50794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4B2E83"/>
                </a:solidFill>
              </a:rPr>
              <a:t>Data source and methods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45905B0C-A893-44FE-83EC-6F4D53A2F70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448800" y="10120"/>
            <a:ext cx="2743200" cy="995560"/>
          </a:xfrm>
          <a:prstGeom prst="rect">
            <a:avLst/>
          </a:prstGeom>
        </p:spPr>
      </p:pic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FC1E5C0D-1D47-4ED2-851E-553A9D7BB80E}"/>
              </a:ext>
            </a:extLst>
          </p:cNvPr>
          <p:cNvCxnSpPr/>
          <p:nvPr/>
        </p:nvCxnSpPr>
        <p:spPr>
          <a:xfrm>
            <a:off x="387648" y="1107440"/>
            <a:ext cx="748792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Arrow: Down 5">
            <a:extLst>
              <a:ext uri="{FF2B5EF4-FFF2-40B4-BE49-F238E27FC236}">
                <a16:creationId xmlns:a16="http://schemas.microsoft.com/office/drawing/2014/main" id="{468D43FA-9744-427E-8440-A89FD5E7908C}"/>
              </a:ext>
            </a:extLst>
          </p:cNvPr>
          <p:cNvSpPr/>
          <p:nvPr/>
        </p:nvSpPr>
        <p:spPr>
          <a:xfrm>
            <a:off x="2248464" y="4016558"/>
            <a:ext cx="374476" cy="545876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6E7C600B-615D-4D3C-8D37-CDE7FBDBD48E}"/>
              </a:ext>
            </a:extLst>
          </p:cNvPr>
          <p:cNvSpPr/>
          <p:nvPr/>
        </p:nvSpPr>
        <p:spPr>
          <a:xfrm>
            <a:off x="319528" y="1186558"/>
            <a:ext cx="90249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Looking for potential candidates in the GDB-17 database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46C1C1C-3AE9-4C0C-A481-3CA4B1FFF325}"/>
              </a:ext>
            </a:extLst>
          </p:cNvPr>
          <p:cNvSpPr txBox="1"/>
          <p:nvPr/>
        </p:nvSpPr>
        <p:spPr>
          <a:xfrm>
            <a:off x="6625274" y="5631278"/>
            <a:ext cx="500852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However, these samples are of low synthetic viability, </a:t>
            </a:r>
            <a:r>
              <a:rPr lang="en-US" sz="2000" dirty="0"/>
              <a:t>considering</a:t>
            </a:r>
            <a:r>
              <a:rPr lang="en-US" dirty="0"/>
              <a:t> the machine-generative nature of GDB-17 database</a:t>
            </a:r>
          </a:p>
        </p:txBody>
      </p:sp>
      <p:sp>
        <p:nvSpPr>
          <p:cNvPr id="49" name="Slide Number Placeholder 48">
            <a:extLst>
              <a:ext uri="{FF2B5EF4-FFF2-40B4-BE49-F238E27FC236}">
                <a16:creationId xmlns:a16="http://schemas.microsoft.com/office/drawing/2014/main" id="{E4FD5A2B-3E59-4B83-8EC6-B4B8638E12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6F6B2-57BF-4DED-BA86-4FF2F54E74D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6032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5C39FAC7-2FF0-44F6-BA42-68ECA2C042E3}"/>
              </a:ext>
            </a:extLst>
          </p:cNvPr>
          <p:cNvSpPr txBox="1"/>
          <p:nvPr/>
        </p:nvSpPr>
        <p:spPr>
          <a:xfrm>
            <a:off x="7022959" y="2632959"/>
            <a:ext cx="435870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Database ~66,000 organic compounds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Compounds are synthesized and reported in academic journals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Harder to get good split through PCA -&gt; may need to explore labeled regression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C2DD0B5-4C61-47F2-ACB4-05080BBC9350}"/>
              </a:ext>
            </a:extLst>
          </p:cNvPr>
          <p:cNvGrpSpPr/>
          <p:nvPr/>
        </p:nvGrpSpPr>
        <p:grpSpPr>
          <a:xfrm>
            <a:off x="1039636" y="1738942"/>
            <a:ext cx="2397925" cy="4952703"/>
            <a:chOff x="1039636" y="1738942"/>
            <a:chExt cx="2397925" cy="4952703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C9F517D-DB14-4F5D-91C2-F88B8A2EA389}"/>
                </a:ext>
              </a:extLst>
            </p:cNvPr>
            <p:cNvSpPr txBox="1"/>
            <p:nvPr/>
          </p:nvSpPr>
          <p:spPr>
            <a:xfrm>
              <a:off x="1458471" y="1738942"/>
              <a:ext cx="13846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/>
                <a:t>Fingerprints</a:t>
              </a:r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08BBE45D-2E6F-4F59-84C1-F69F9DFB54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39636" y="2239182"/>
              <a:ext cx="1967686" cy="1271428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A165400C-3BB2-4FF2-AB38-8F0AFF5263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3270" t="24743" b="28132"/>
            <a:stretch/>
          </p:blipFill>
          <p:spPr>
            <a:xfrm>
              <a:off x="1210205" y="3709027"/>
              <a:ext cx="1151882" cy="679117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86DBC126-A5F0-48F0-9F14-77548BD7CA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1813" b="27053"/>
            <a:stretch/>
          </p:blipFill>
          <p:spPr>
            <a:xfrm>
              <a:off x="1059636" y="4261466"/>
              <a:ext cx="1328120" cy="679117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7007CD7C-FCC5-4E2E-A672-A614132D4E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3270" t="22725" b="26141"/>
            <a:stretch/>
          </p:blipFill>
          <p:spPr>
            <a:xfrm>
              <a:off x="1202709" y="4825873"/>
              <a:ext cx="1151882" cy="679117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0646BA17-6D39-47CC-937E-1648E13165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17485" b="23407"/>
            <a:stretch/>
          </p:blipFill>
          <p:spPr>
            <a:xfrm>
              <a:off x="1139038" y="5279205"/>
              <a:ext cx="1328120" cy="785019"/>
            </a:xfrm>
            <a:prstGeom prst="rect">
              <a:avLst/>
            </a:pr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E5F8C64A-869C-44C7-8926-6FAACDEEC3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22695" b="26171"/>
            <a:stretch/>
          </p:blipFill>
          <p:spPr>
            <a:xfrm>
              <a:off x="1122086" y="6012528"/>
              <a:ext cx="1328120" cy="679117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6928E017-24DD-4326-BFF2-61E9A3741AD3}"/>
                </a:ext>
              </a:extLst>
            </p:cNvPr>
            <p:cNvSpPr txBox="1"/>
            <p:nvPr/>
          </p:nvSpPr>
          <p:spPr>
            <a:xfrm>
              <a:off x="2590207" y="3945488"/>
              <a:ext cx="722914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0.889 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2F8D2336-6A1F-4AD2-BC7D-BF0484A4F97F}"/>
                    </a:ext>
                  </a:extLst>
                </p:cNvPr>
                <p:cNvSpPr txBox="1"/>
                <p:nvPr/>
              </p:nvSpPr>
              <p:spPr>
                <a:xfrm>
                  <a:off x="2408538" y="3516926"/>
                  <a:ext cx="1029023" cy="27892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0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105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05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  <m:sub>
                          <m:r>
                            <a:rPr lang="en-US" sz="1050" b="1" i="1">
                              <a:latin typeface="Cambria Math" panose="02040503050406030204" pitchFamily="18" charset="0"/>
                            </a:rPr>
                            <m:t>𝒑𝒍𝒂𝒔𝒕𝒊𝒄𝒊𝒛𝒆𝒓</m:t>
                          </m:r>
                        </m:sub>
                      </m:sSub>
                    </m:oMath>
                  </a14:m>
                  <a:r>
                    <a:rPr lang="en-US" sz="1050" dirty="0"/>
                    <a:t> </a:t>
                  </a:r>
                </a:p>
              </p:txBody>
            </p:sp>
          </mc:Choice>
          <mc:Fallback xmlns="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2F8D2336-6A1F-4AD2-BC7D-BF0484A4F97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08538" y="3516926"/>
                  <a:ext cx="1029023" cy="278923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DA18B7E0-A7CF-4AAC-8AF0-9928AF2DC18B}"/>
                </a:ext>
              </a:extLst>
            </p:cNvPr>
            <p:cNvSpPr txBox="1"/>
            <p:nvPr/>
          </p:nvSpPr>
          <p:spPr>
            <a:xfrm>
              <a:off x="2574412" y="4474066"/>
              <a:ext cx="722914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0.888 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B361FA43-8CE8-4F6E-A2B5-98BBD5573C05}"/>
                </a:ext>
              </a:extLst>
            </p:cNvPr>
            <p:cNvSpPr txBox="1"/>
            <p:nvPr/>
          </p:nvSpPr>
          <p:spPr>
            <a:xfrm>
              <a:off x="2574412" y="4988092"/>
              <a:ext cx="722914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0.888 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4586C4DB-B4DA-4967-83D6-D79AE6221E6B}"/>
                </a:ext>
              </a:extLst>
            </p:cNvPr>
            <p:cNvSpPr txBox="1"/>
            <p:nvPr/>
          </p:nvSpPr>
          <p:spPr>
            <a:xfrm>
              <a:off x="2593851" y="5581133"/>
              <a:ext cx="722914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0.888 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B370E752-5423-4BA0-9279-91F5326B5649}"/>
                </a:ext>
              </a:extLst>
            </p:cNvPr>
            <p:cNvSpPr txBox="1"/>
            <p:nvPr/>
          </p:nvSpPr>
          <p:spPr>
            <a:xfrm>
              <a:off x="2561592" y="6213085"/>
              <a:ext cx="722914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0.888 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6593E5EC-9822-4F03-9529-BA3FC6F513B6}"/>
              </a:ext>
            </a:extLst>
          </p:cNvPr>
          <p:cNvGrpSpPr/>
          <p:nvPr/>
        </p:nvGrpSpPr>
        <p:grpSpPr>
          <a:xfrm>
            <a:off x="3907383" y="1715335"/>
            <a:ext cx="1985188" cy="4934221"/>
            <a:chOff x="3728720" y="1738942"/>
            <a:chExt cx="1985188" cy="4934221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A09A85F-4D3B-4599-9DB2-6C16671BBEAD}"/>
                </a:ext>
              </a:extLst>
            </p:cNvPr>
            <p:cNvSpPr txBox="1"/>
            <p:nvPr/>
          </p:nvSpPr>
          <p:spPr>
            <a:xfrm>
              <a:off x="4235312" y="1738942"/>
              <a:ext cx="130932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/>
                <a:t>Descriptors</a:t>
              </a:r>
            </a:p>
          </p:txBody>
        </p:sp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97A9AC30-BA07-4EA2-B71D-AA7257538D9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728720" y="2198873"/>
              <a:ext cx="1985188" cy="1282736"/>
            </a:xfrm>
            <a:prstGeom prst="rect">
              <a:avLst/>
            </a:prstGeom>
          </p:spPr>
        </p:pic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0A8FDE7C-0E2F-4CA0-9BFE-FB523AFDDD5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16645" r="22426"/>
            <a:stretch/>
          </p:blipFill>
          <p:spPr>
            <a:xfrm rot="5400000">
              <a:off x="3988861" y="3573788"/>
              <a:ext cx="635825" cy="1043555"/>
            </a:xfrm>
            <a:prstGeom prst="rect">
              <a:avLst/>
            </a:prstGeom>
          </p:spPr>
        </p:pic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F301E0EC-9653-48DD-93FE-A80C1D17E0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l="2565" t="21510" r="14053" b="25332"/>
            <a:stretch/>
          </p:blipFill>
          <p:spPr>
            <a:xfrm>
              <a:off x="3748533" y="4345487"/>
              <a:ext cx="920200" cy="586648"/>
            </a:xfrm>
            <a:prstGeom prst="rect">
              <a:avLst/>
            </a:prstGeom>
          </p:spPr>
        </p:pic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0950F680-C3BD-4710-9306-A253270A3B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l="10882" t="13893" r="16846" b="17078"/>
            <a:stretch/>
          </p:blipFill>
          <p:spPr>
            <a:xfrm>
              <a:off x="3957858" y="4809102"/>
              <a:ext cx="727193" cy="694549"/>
            </a:xfrm>
            <a:prstGeom prst="rect">
              <a:avLst/>
            </a:prstGeom>
          </p:spPr>
        </p:pic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973B38CC-5B71-486F-8699-8FC752958A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rcRect l="6465" t="21986" b="23755"/>
            <a:stretch/>
          </p:blipFill>
          <p:spPr>
            <a:xfrm>
              <a:off x="3847218" y="5454428"/>
              <a:ext cx="1011320" cy="586648"/>
            </a:xfrm>
            <a:prstGeom prst="rect">
              <a:avLst/>
            </a:prstGeom>
          </p:spPr>
        </p:pic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CD4403C9-3873-4868-BC85-9C4082032A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/>
            <a:srcRect t="17508" b="10148"/>
            <a:stretch/>
          </p:blipFill>
          <p:spPr>
            <a:xfrm>
              <a:off x="3878262" y="6053162"/>
              <a:ext cx="857021" cy="620001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C2C15980-3B02-461D-AC48-DC421FBFC9AA}"/>
                    </a:ext>
                  </a:extLst>
                </p:cNvPr>
                <p:cNvSpPr txBox="1"/>
                <p:nvPr/>
              </p:nvSpPr>
              <p:spPr>
                <a:xfrm>
                  <a:off x="4648622" y="3533729"/>
                  <a:ext cx="1029023" cy="27892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0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105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05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  <m:sub>
                          <m:r>
                            <a:rPr lang="en-US" sz="1050" b="1" i="1">
                              <a:latin typeface="Cambria Math" panose="02040503050406030204" pitchFamily="18" charset="0"/>
                            </a:rPr>
                            <m:t>𝒑𝒍𝒂𝒔𝒕𝒊𝒄𝒊𝒛𝒆𝒓</m:t>
                          </m:r>
                        </m:sub>
                      </m:sSub>
                    </m:oMath>
                  </a14:m>
                  <a:r>
                    <a:rPr lang="en-US" sz="1050" dirty="0"/>
                    <a:t> </a:t>
                  </a:r>
                </a:p>
              </p:txBody>
            </p:sp>
          </mc:Choice>
          <mc:Fallback xmlns="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C2C15980-3B02-461D-AC48-DC421FBFC9A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48622" y="3533729"/>
                  <a:ext cx="1029023" cy="278923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99321B5E-724C-453C-BDEA-FD37466B8C73}"/>
                </a:ext>
              </a:extLst>
            </p:cNvPr>
            <p:cNvSpPr txBox="1"/>
            <p:nvPr/>
          </p:nvSpPr>
          <p:spPr>
            <a:xfrm>
              <a:off x="4865014" y="4031431"/>
              <a:ext cx="722914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0.216 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BD28E332-A953-4BBF-91D3-C54C2F5983A9}"/>
                </a:ext>
              </a:extLst>
            </p:cNvPr>
            <p:cNvSpPr txBox="1"/>
            <p:nvPr/>
          </p:nvSpPr>
          <p:spPr>
            <a:xfrm>
              <a:off x="4828551" y="4499046"/>
              <a:ext cx="722914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0.214 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2434759F-380C-425A-961F-E7A6AD33BF9C}"/>
                </a:ext>
              </a:extLst>
            </p:cNvPr>
            <p:cNvSpPr txBox="1"/>
            <p:nvPr/>
          </p:nvSpPr>
          <p:spPr>
            <a:xfrm>
              <a:off x="4848346" y="5057624"/>
              <a:ext cx="722914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0.214 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CBB1BAA3-043F-4C0E-A6F7-14AE8E73943A}"/>
                </a:ext>
              </a:extLst>
            </p:cNvPr>
            <p:cNvSpPr txBox="1"/>
            <p:nvPr/>
          </p:nvSpPr>
          <p:spPr>
            <a:xfrm>
              <a:off x="4848346" y="5604252"/>
              <a:ext cx="722914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0.214 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FF89CEE7-98DB-4477-A81A-977C04A3287A}"/>
                </a:ext>
              </a:extLst>
            </p:cNvPr>
            <p:cNvSpPr txBox="1"/>
            <p:nvPr/>
          </p:nvSpPr>
          <p:spPr>
            <a:xfrm>
              <a:off x="4865014" y="6244735"/>
              <a:ext cx="722914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0.213 </a:t>
              </a:r>
            </a:p>
          </p:txBody>
        </p: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9A9032C5-3F11-4C57-914F-6550239676BB}"/>
              </a:ext>
            </a:extLst>
          </p:cNvPr>
          <p:cNvSpPr txBox="1"/>
          <p:nvPr/>
        </p:nvSpPr>
        <p:spPr>
          <a:xfrm>
            <a:off x="387648" y="359349"/>
            <a:ext cx="50794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4B2E83"/>
                </a:solidFill>
              </a:rPr>
              <a:t>Data source and methods</a:t>
            </a:r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6F715726-DBCE-41AD-BCED-96C58470D3C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448800" y="10120"/>
            <a:ext cx="2743200" cy="995560"/>
          </a:xfrm>
          <a:prstGeom prst="rect">
            <a:avLst/>
          </a:prstGeom>
        </p:spPr>
      </p:pic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3C233F42-7F1F-4B74-8D41-6AF1EBC2DCE2}"/>
              </a:ext>
            </a:extLst>
          </p:cNvPr>
          <p:cNvCxnSpPr/>
          <p:nvPr/>
        </p:nvCxnSpPr>
        <p:spPr>
          <a:xfrm>
            <a:off x="387648" y="1107440"/>
            <a:ext cx="748792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80558B24-B6DD-4713-9970-DAE2723B3B35}"/>
              </a:ext>
            </a:extLst>
          </p:cNvPr>
          <p:cNvSpPr/>
          <p:nvPr/>
        </p:nvSpPr>
        <p:spPr>
          <a:xfrm>
            <a:off x="487680" y="1247349"/>
            <a:ext cx="9398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Looking for potential candidates in the PubChem database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B4F005-41B6-428A-A5E8-B1B561E35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6F6B2-57BF-4DED-BA86-4FF2F54E74D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8688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 descr="A close up of a map&#10;&#10;Description automatically generated">
            <a:extLst>
              <a:ext uri="{FF2B5EF4-FFF2-40B4-BE49-F238E27FC236}">
                <a16:creationId xmlns:a16="http://schemas.microsoft.com/office/drawing/2014/main" id="{2DCCCA34-06AD-4C83-A0E1-B8761DCFCE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2671" y="1851479"/>
            <a:ext cx="2695818" cy="1577521"/>
          </a:xfrm>
          <a:prstGeom prst="rect">
            <a:avLst/>
          </a:prstGeom>
        </p:spPr>
      </p:pic>
      <p:pic>
        <p:nvPicPr>
          <p:cNvPr id="38" name="Picture 37" descr="A picture containing man, white&#10;&#10;Description automatically generated">
            <a:extLst>
              <a:ext uri="{FF2B5EF4-FFF2-40B4-BE49-F238E27FC236}">
                <a16:creationId xmlns:a16="http://schemas.microsoft.com/office/drawing/2014/main" id="{13F02EBC-A1F1-4DFF-B2F8-CF7E152817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3704" y="4297134"/>
            <a:ext cx="2793751" cy="18235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7A7BC33-72BC-42BE-B272-E6C55FBDBF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4944" y="4157546"/>
            <a:ext cx="2083976" cy="206412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B11F8C0-CBCB-40AC-AF8C-13E9DF510B22}"/>
              </a:ext>
            </a:extLst>
          </p:cNvPr>
          <p:cNvSpPr/>
          <p:nvPr/>
        </p:nvSpPr>
        <p:spPr>
          <a:xfrm>
            <a:off x="8018794" y="3429000"/>
            <a:ext cx="259627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Discrete representations of molecules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35C9B23-7E9F-4987-8BAE-47B5AB60C2EF}"/>
              </a:ext>
            </a:extLst>
          </p:cNvPr>
          <p:cNvSpPr/>
          <p:nvPr/>
        </p:nvSpPr>
        <p:spPr>
          <a:xfrm>
            <a:off x="7622482" y="6077533"/>
            <a:ext cx="328935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A multidimensional continuous representation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EE72C1D-3278-4D85-9429-0EF8B3308560}"/>
              </a:ext>
            </a:extLst>
          </p:cNvPr>
          <p:cNvSpPr/>
          <p:nvPr/>
        </p:nvSpPr>
        <p:spPr>
          <a:xfrm>
            <a:off x="343496" y="1257738"/>
            <a:ext cx="970474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Constructing continuous latent space using Variational Autoencoder (VAC)</a:t>
            </a:r>
          </a:p>
          <a:p>
            <a:endParaRPr lang="en-US" sz="24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C5C6AF9-FA75-4AC9-BE62-058B501AD61E}"/>
              </a:ext>
            </a:extLst>
          </p:cNvPr>
          <p:cNvSpPr txBox="1"/>
          <p:nvPr/>
        </p:nvSpPr>
        <p:spPr>
          <a:xfrm>
            <a:off x="387648" y="359349"/>
            <a:ext cx="50794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4B2E83"/>
                </a:solidFill>
              </a:rPr>
              <a:t>Data source and methods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727C9B3-F75C-4064-9E49-A06BDDA63B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48800" y="10120"/>
            <a:ext cx="2743200" cy="99556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7C077AA-3EF7-4B3C-853A-B5B8A202ED50}"/>
              </a:ext>
            </a:extLst>
          </p:cNvPr>
          <p:cNvCxnSpPr/>
          <p:nvPr/>
        </p:nvCxnSpPr>
        <p:spPr>
          <a:xfrm>
            <a:off x="387648" y="1107440"/>
            <a:ext cx="748792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578F8054-E9D8-4B01-B771-AE4F7932AE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70668" y="1640606"/>
            <a:ext cx="2441534" cy="181319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DBC7BD3-39B0-4E34-833A-110D8EEFA7FA}"/>
              </a:ext>
            </a:extLst>
          </p:cNvPr>
          <p:cNvSpPr txBox="1"/>
          <p:nvPr/>
        </p:nvSpPr>
        <p:spPr>
          <a:xfrm>
            <a:off x="4889598" y="3493735"/>
            <a:ext cx="1698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Autoencoder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5070068-6B95-4365-9E92-25CF39FC0E83}"/>
              </a:ext>
            </a:extLst>
          </p:cNvPr>
          <p:cNvSpPr/>
          <p:nvPr/>
        </p:nvSpPr>
        <p:spPr>
          <a:xfrm>
            <a:off x="4478888" y="6211467"/>
            <a:ext cx="25196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Variational Autoencoder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19F14EA-BC6F-49BD-B3CF-8D4AF5BAB229}"/>
              </a:ext>
            </a:extLst>
          </p:cNvPr>
          <p:cNvCxnSpPr/>
          <p:nvPr/>
        </p:nvCxnSpPr>
        <p:spPr>
          <a:xfrm flipV="1">
            <a:off x="3048000" y="3048000"/>
            <a:ext cx="1205704" cy="81506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2FBE7C3-D064-4957-8FA5-7DC9491CC9C9}"/>
              </a:ext>
            </a:extLst>
          </p:cNvPr>
          <p:cNvCxnSpPr>
            <a:cxnSpLocks/>
          </p:cNvCxnSpPr>
          <p:nvPr/>
        </p:nvCxnSpPr>
        <p:spPr>
          <a:xfrm>
            <a:off x="3048000" y="4521200"/>
            <a:ext cx="1205704" cy="79670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C408910-C121-4A6C-A96D-16747662F43B}"/>
              </a:ext>
            </a:extLst>
          </p:cNvPr>
          <p:cNvCxnSpPr/>
          <p:nvPr/>
        </p:nvCxnSpPr>
        <p:spPr>
          <a:xfrm>
            <a:off x="6998489" y="2723189"/>
            <a:ext cx="115278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7C70951-3A88-42AC-B139-DCC08B526148}"/>
              </a:ext>
            </a:extLst>
          </p:cNvPr>
          <p:cNvCxnSpPr/>
          <p:nvPr/>
        </p:nvCxnSpPr>
        <p:spPr>
          <a:xfrm>
            <a:off x="6998489" y="5328375"/>
            <a:ext cx="115278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7BBAC0A0-77E3-4BD1-83A8-139B3ED8109B}"/>
              </a:ext>
            </a:extLst>
          </p:cNvPr>
          <p:cNvSpPr txBox="1"/>
          <p:nvPr/>
        </p:nvSpPr>
        <p:spPr>
          <a:xfrm>
            <a:off x="557492" y="4787312"/>
            <a:ext cx="1529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SMILES strings</a:t>
            </a:r>
          </a:p>
        </p:txBody>
      </p:sp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EA5193CF-284A-440E-9AD1-BA84737A9E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7926001"/>
              </p:ext>
            </p:extLst>
          </p:nvPr>
        </p:nvGraphicFramePr>
        <p:xfrm>
          <a:off x="271912" y="3586046"/>
          <a:ext cx="2201061" cy="11430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201061">
                  <a:extLst>
                    <a:ext uri="{9D8B030D-6E8A-4147-A177-3AD203B41FA5}">
                      <a16:colId xmlns:a16="http://schemas.microsoft.com/office/drawing/2014/main" val="951189565"/>
                    </a:ext>
                  </a:extLst>
                </a:gridCol>
              </a:tblGrid>
              <a:tr h="207069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CCCCCOC(=O)CCC(=O)O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080735896"/>
                  </a:ext>
                </a:extLst>
              </a:tr>
              <a:tr h="207069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BrC1=C(NC(=O)C=C1)OCCOCCOC=N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54227192"/>
                  </a:ext>
                </a:extLst>
              </a:tr>
              <a:tr h="207069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C1=C(C2CO2)S(=O)(=O)C2=C(OCCO2)S1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73711868"/>
                  </a:ext>
                </a:extLst>
              </a:tr>
              <a:tr h="207069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BrC1=C2CC3(COCCO3)C(C=O)C2=CC=N1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204433540"/>
                  </a:ext>
                </a:extLst>
              </a:tr>
              <a:tr h="207069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C(=O)N1CCOC=O…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6713772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C4DB4C6A-0392-4604-AD8F-37E3D59BA442}"/>
              </a:ext>
            </a:extLst>
          </p:cNvPr>
          <p:cNvSpPr txBox="1"/>
          <p:nvPr/>
        </p:nvSpPr>
        <p:spPr>
          <a:xfrm>
            <a:off x="2927350" y="3972880"/>
            <a:ext cx="470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OR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24463AE-8CC2-434A-A0E0-40111FD0E411}"/>
              </a:ext>
            </a:extLst>
          </p:cNvPr>
          <p:cNvSpPr/>
          <p:nvPr/>
        </p:nvSpPr>
        <p:spPr>
          <a:xfrm>
            <a:off x="4253704" y="4088258"/>
            <a:ext cx="7806216" cy="2708782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F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5CC41E1-FBA5-41CB-9880-8EDC03ACA597}"/>
              </a:ext>
            </a:extLst>
          </p:cNvPr>
          <p:cNvSpPr txBox="1"/>
          <p:nvPr/>
        </p:nvSpPr>
        <p:spPr>
          <a:xfrm>
            <a:off x="9799525" y="4075331"/>
            <a:ext cx="23924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</a:rPr>
              <a:t>Method we used</a:t>
            </a:r>
          </a:p>
          <a:p>
            <a:endParaRPr lang="en-US" sz="2400" b="1" dirty="0">
              <a:solidFill>
                <a:srgbClr val="00B050"/>
              </a:solidFill>
            </a:endParaRPr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1A951FFD-55EC-4982-B4C5-D2DA20EAD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6F6B2-57BF-4DED-BA86-4FF2F54E74D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084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E72C1D-3278-4D85-9429-0EF8B3308560}"/>
              </a:ext>
            </a:extLst>
          </p:cNvPr>
          <p:cNvSpPr/>
          <p:nvPr/>
        </p:nvSpPr>
        <p:spPr>
          <a:xfrm>
            <a:off x="237788" y="1255160"/>
            <a:ext cx="1171642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b="1" dirty="0"/>
              <a:t>Continuous representations of molecules allow us to automatically generate novel chemical structures by performing simple operations in the latent space, such as decoding random vectors.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3C3363E-4BB8-40EA-805A-F95A90A44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3124" y="2675523"/>
            <a:ext cx="9554846" cy="345397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C5C6AF9-FA75-4AC9-BE62-058B501AD61E}"/>
              </a:ext>
            </a:extLst>
          </p:cNvPr>
          <p:cNvSpPr txBox="1"/>
          <p:nvPr/>
        </p:nvSpPr>
        <p:spPr>
          <a:xfrm>
            <a:off x="387648" y="359349"/>
            <a:ext cx="50794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4B2E83"/>
                </a:solidFill>
              </a:rPr>
              <a:t>Data source and methods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727C9B3-F75C-4064-9E49-A06BDDA63B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8800" y="10120"/>
            <a:ext cx="2743200" cy="99556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7C077AA-3EF7-4B3C-853A-B5B8A202ED50}"/>
              </a:ext>
            </a:extLst>
          </p:cNvPr>
          <p:cNvCxnSpPr/>
          <p:nvPr/>
        </p:nvCxnSpPr>
        <p:spPr>
          <a:xfrm>
            <a:off x="387648" y="1107440"/>
            <a:ext cx="748792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3C1D97CE-9781-4F76-833E-F53C751A0232}"/>
              </a:ext>
            </a:extLst>
          </p:cNvPr>
          <p:cNvSpPr/>
          <p:nvPr/>
        </p:nvSpPr>
        <p:spPr>
          <a:xfrm>
            <a:off x="103949" y="6313985"/>
            <a:ext cx="56468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4"/>
              </a:rPr>
              <a:t>https://pubs.acs.org/doi/pdf/10.1021/acscentsci.7b00572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0CE0A6-4A9C-4F21-94D3-2E8A83E84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6F6B2-57BF-4DED-BA86-4FF2F54E74D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7842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A3AE460B-06A1-47B9-8C6E-4FDE4ACD5358}"/>
                  </a:ext>
                </a:extLst>
              </p:cNvPr>
              <p:cNvSpPr txBox="1"/>
              <p:nvPr/>
            </p:nvSpPr>
            <p:spPr>
              <a:xfrm>
                <a:off x="1769408" y="2227895"/>
                <a:ext cx="896286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𝐿𝑜𝑠𝑠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𝑅𝑒𝑐𝑜𝑛𝑠𝑡𝑟𝑢𝑐𝑡𝑖𝑜𝑛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𝐾𝐿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𝐷𝑖𝑣𝑒𝑟𝑔𝑒𝑛𝑐𝑒</m:t>
                      </m:r>
                      <m:r>
                        <a:rPr lang="en-US" b="0" i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𝑃𝑟𝑜𝑝𝑒𝑟𝑡𝑦</m:t>
                      </m:r>
                      <m:r>
                        <a:rPr lang="en-US" b="0" i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1">
                              <a:alpha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𝑃𝑟𝑒𝑑𝑖𝑐𝑡𝑖𝑜𝑛</m:t>
                      </m:r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A3AE460B-06A1-47B9-8C6E-4FDE4ACD53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9408" y="2227895"/>
                <a:ext cx="8962866" cy="369332"/>
              </a:xfrm>
              <a:prstGeom prst="rect">
                <a:avLst/>
              </a:prstGeom>
              <a:blipFill>
                <a:blip r:embed="rId2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8" name="TextBox 77">
            <a:extLst>
              <a:ext uri="{FF2B5EF4-FFF2-40B4-BE49-F238E27FC236}">
                <a16:creationId xmlns:a16="http://schemas.microsoft.com/office/drawing/2014/main" id="{01D8A00C-FC0F-40B3-8579-383B5266B07E}"/>
              </a:ext>
            </a:extLst>
          </p:cNvPr>
          <p:cNvSpPr txBox="1"/>
          <p:nvPr/>
        </p:nvSpPr>
        <p:spPr>
          <a:xfrm>
            <a:off x="387648" y="359349"/>
            <a:ext cx="50794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4B2E83"/>
                </a:solidFill>
              </a:rPr>
              <a:t>Data source and methods</a:t>
            </a:r>
          </a:p>
        </p:txBody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id="{E2BA48F0-5F48-43B8-B81E-5B0057AE55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8800" y="10120"/>
            <a:ext cx="2743200" cy="995560"/>
          </a:xfrm>
          <a:prstGeom prst="rect">
            <a:avLst/>
          </a:prstGeom>
        </p:spPr>
      </p:pic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D27E5DCB-7D46-4A45-92A2-1DA0CBCF606C}"/>
              </a:ext>
            </a:extLst>
          </p:cNvPr>
          <p:cNvCxnSpPr/>
          <p:nvPr/>
        </p:nvCxnSpPr>
        <p:spPr>
          <a:xfrm>
            <a:off x="387648" y="1107440"/>
            <a:ext cx="748792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81" name="Picture 80">
            <a:extLst>
              <a:ext uri="{FF2B5EF4-FFF2-40B4-BE49-F238E27FC236}">
                <a16:creationId xmlns:a16="http://schemas.microsoft.com/office/drawing/2014/main" id="{5F9F95DA-1B12-4A20-AE20-C846EB44FF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3474" y="3961870"/>
            <a:ext cx="576049" cy="685773"/>
          </a:xfrm>
          <a:prstGeom prst="rect">
            <a:avLst/>
          </a:prstGeom>
        </p:spPr>
      </p:pic>
      <p:pic>
        <p:nvPicPr>
          <p:cNvPr id="82" name="Picture 81" descr="A picture containing baseball, ball, sitting, photo&#10;&#10;Description automatically generated">
            <a:extLst>
              <a:ext uri="{FF2B5EF4-FFF2-40B4-BE49-F238E27FC236}">
                <a16:creationId xmlns:a16="http://schemas.microsoft.com/office/drawing/2014/main" id="{867978BA-35C4-4F2A-AC63-760755FEB3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63978" y="4016127"/>
            <a:ext cx="576050" cy="577258"/>
          </a:xfrm>
          <a:prstGeom prst="rect">
            <a:avLst/>
          </a:prstGeom>
        </p:spPr>
      </p:pic>
      <p:sp>
        <p:nvSpPr>
          <p:cNvPr id="83" name="Trapezoid 82">
            <a:extLst>
              <a:ext uri="{FF2B5EF4-FFF2-40B4-BE49-F238E27FC236}">
                <a16:creationId xmlns:a16="http://schemas.microsoft.com/office/drawing/2014/main" id="{145F8F94-C5A5-41B7-81EA-8BD25BE3ABFC}"/>
              </a:ext>
            </a:extLst>
          </p:cNvPr>
          <p:cNvSpPr/>
          <p:nvPr/>
        </p:nvSpPr>
        <p:spPr>
          <a:xfrm rot="5400000">
            <a:off x="3974647" y="3839182"/>
            <a:ext cx="1134658" cy="1011381"/>
          </a:xfrm>
          <a:prstGeom prst="trapezoi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Trapezoid 83">
            <a:extLst>
              <a:ext uri="{FF2B5EF4-FFF2-40B4-BE49-F238E27FC236}">
                <a16:creationId xmlns:a16="http://schemas.microsoft.com/office/drawing/2014/main" id="{70556707-7ED4-4984-889D-03774CBEC15F}"/>
              </a:ext>
            </a:extLst>
          </p:cNvPr>
          <p:cNvSpPr/>
          <p:nvPr/>
        </p:nvSpPr>
        <p:spPr>
          <a:xfrm rot="16200000">
            <a:off x="7256049" y="3759115"/>
            <a:ext cx="1134658" cy="1011381"/>
          </a:xfrm>
          <a:prstGeom prst="trapezoi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5" name="Picture 84">
            <a:extLst>
              <a:ext uri="{FF2B5EF4-FFF2-40B4-BE49-F238E27FC236}">
                <a16:creationId xmlns:a16="http://schemas.microsoft.com/office/drawing/2014/main" id="{21BE8B1E-A5E1-40D5-AD80-277145F934C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9758" t="19273" r="10000"/>
          <a:stretch/>
        </p:blipFill>
        <p:spPr>
          <a:xfrm>
            <a:off x="5325718" y="3833549"/>
            <a:ext cx="1759528" cy="1180101"/>
          </a:xfrm>
          <a:prstGeom prst="rect">
            <a:avLst/>
          </a:prstGeom>
        </p:spPr>
      </p:pic>
      <p:grpSp>
        <p:nvGrpSpPr>
          <p:cNvPr id="86" name="Group 85">
            <a:extLst>
              <a:ext uri="{FF2B5EF4-FFF2-40B4-BE49-F238E27FC236}">
                <a16:creationId xmlns:a16="http://schemas.microsoft.com/office/drawing/2014/main" id="{A40D6EE8-0F33-44CD-A3B8-1F3A55457427}"/>
              </a:ext>
            </a:extLst>
          </p:cNvPr>
          <p:cNvGrpSpPr/>
          <p:nvPr/>
        </p:nvGrpSpPr>
        <p:grpSpPr>
          <a:xfrm>
            <a:off x="4172522" y="3959148"/>
            <a:ext cx="738908" cy="758292"/>
            <a:chOff x="1864522" y="1758161"/>
            <a:chExt cx="738908" cy="758292"/>
          </a:xfrm>
        </p:grpSpPr>
        <p:sp>
          <p:nvSpPr>
            <p:cNvPr id="87" name="Trapezoid 86">
              <a:extLst>
                <a:ext uri="{FF2B5EF4-FFF2-40B4-BE49-F238E27FC236}">
                  <a16:creationId xmlns:a16="http://schemas.microsoft.com/office/drawing/2014/main" id="{F02C9103-CC57-4BD1-A944-9B920216F0FB}"/>
                </a:ext>
              </a:extLst>
            </p:cNvPr>
            <p:cNvSpPr/>
            <p:nvPr/>
          </p:nvSpPr>
          <p:spPr>
            <a:xfrm rot="5400000">
              <a:off x="1854830" y="1767853"/>
              <a:ext cx="758292" cy="738908"/>
            </a:xfrm>
            <a:prstGeom prst="trapezoid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4F163731-65DF-4219-ACEA-CFEABC46E544}"/>
                </a:ext>
              </a:extLst>
            </p:cNvPr>
            <p:cNvSpPr/>
            <p:nvPr/>
          </p:nvSpPr>
          <p:spPr>
            <a:xfrm>
              <a:off x="1931364" y="1865049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A64A1CBF-8316-469C-9FF4-A78325D1117B}"/>
                </a:ext>
              </a:extLst>
            </p:cNvPr>
            <p:cNvSpPr/>
            <p:nvPr/>
          </p:nvSpPr>
          <p:spPr>
            <a:xfrm>
              <a:off x="1931364" y="2013214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386C9E27-8A95-41B1-A4A1-37DC5235831B}"/>
                </a:ext>
              </a:extLst>
            </p:cNvPr>
            <p:cNvSpPr/>
            <p:nvPr/>
          </p:nvSpPr>
          <p:spPr>
            <a:xfrm>
              <a:off x="1931364" y="2161379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EB35F8DE-EC12-4C38-9DDA-9BD0F88EF3BF}"/>
                </a:ext>
              </a:extLst>
            </p:cNvPr>
            <p:cNvSpPr/>
            <p:nvPr/>
          </p:nvSpPr>
          <p:spPr>
            <a:xfrm>
              <a:off x="1931364" y="2309544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08BF96CC-3DD6-4BC8-B3AC-2F89ABEDBB28}"/>
                </a:ext>
              </a:extLst>
            </p:cNvPr>
            <p:cNvSpPr/>
            <p:nvPr/>
          </p:nvSpPr>
          <p:spPr>
            <a:xfrm>
              <a:off x="2194315" y="1941672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0A56E44B-B105-4513-A1D3-BD6BB0857455}"/>
                </a:ext>
              </a:extLst>
            </p:cNvPr>
            <p:cNvSpPr/>
            <p:nvPr/>
          </p:nvSpPr>
          <p:spPr>
            <a:xfrm>
              <a:off x="2194315" y="2093410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7DE2C821-1A67-47B0-B046-57B4FC15913B}"/>
                </a:ext>
              </a:extLst>
            </p:cNvPr>
            <p:cNvSpPr/>
            <p:nvPr/>
          </p:nvSpPr>
          <p:spPr>
            <a:xfrm>
              <a:off x="2194315" y="2237396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B715494D-617C-4928-AEE1-098CD1749763}"/>
                </a:ext>
              </a:extLst>
            </p:cNvPr>
            <p:cNvSpPr/>
            <p:nvPr/>
          </p:nvSpPr>
          <p:spPr>
            <a:xfrm>
              <a:off x="2428872" y="2011488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F0DC21CD-AEBC-4AA8-B2CF-02D4BB0233CE}"/>
                </a:ext>
              </a:extLst>
            </p:cNvPr>
            <p:cNvSpPr/>
            <p:nvPr/>
          </p:nvSpPr>
          <p:spPr>
            <a:xfrm>
              <a:off x="2428872" y="2161379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0EB14927-688B-4395-BBC4-B6D6D0FAC71E}"/>
                </a:ext>
              </a:extLst>
            </p:cNvPr>
            <p:cNvCxnSpPr>
              <a:cxnSpLocks/>
              <a:endCxn id="92" idx="2"/>
            </p:cNvCxnSpPr>
            <p:nvPr/>
          </p:nvCxnSpPr>
          <p:spPr>
            <a:xfrm>
              <a:off x="2039996" y="1922697"/>
              <a:ext cx="154319" cy="76623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603A1AAE-586C-442F-9EA8-BDF58D944568}"/>
                </a:ext>
              </a:extLst>
            </p:cNvPr>
            <p:cNvCxnSpPr>
              <a:cxnSpLocks/>
              <a:stCxn id="88" idx="6"/>
              <a:endCxn id="93" idx="2"/>
            </p:cNvCxnSpPr>
            <p:nvPr/>
          </p:nvCxnSpPr>
          <p:spPr>
            <a:xfrm>
              <a:off x="2039996" y="1922697"/>
              <a:ext cx="154319" cy="228361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4B2C2614-A0AA-4012-BE1B-104510920B61}"/>
                </a:ext>
              </a:extLst>
            </p:cNvPr>
            <p:cNvCxnSpPr>
              <a:cxnSpLocks/>
              <a:stCxn id="88" idx="6"/>
              <a:endCxn id="94" idx="2"/>
            </p:cNvCxnSpPr>
            <p:nvPr/>
          </p:nvCxnSpPr>
          <p:spPr>
            <a:xfrm>
              <a:off x="2039996" y="1922697"/>
              <a:ext cx="154319" cy="37234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7C574BF3-AFBB-47A6-94AF-E9DD5526EFED}"/>
                </a:ext>
              </a:extLst>
            </p:cNvPr>
            <p:cNvCxnSpPr>
              <a:cxnSpLocks/>
              <a:endCxn id="92" idx="2"/>
            </p:cNvCxnSpPr>
            <p:nvPr/>
          </p:nvCxnSpPr>
          <p:spPr>
            <a:xfrm flipV="1">
              <a:off x="2039996" y="1999320"/>
              <a:ext cx="154319" cy="72980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48CCE627-274D-41C7-A58A-A8989E2FCBD3}"/>
                </a:ext>
              </a:extLst>
            </p:cNvPr>
            <p:cNvCxnSpPr>
              <a:cxnSpLocks/>
              <a:stCxn id="89" idx="6"/>
              <a:endCxn id="93" idx="2"/>
            </p:cNvCxnSpPr>
            <p:nvPr/>
          </p:nvCxnSpPr>
          <p:spPr>
            <a:xfrm>
              <a:off x="2039996" y="2070862"/>
              <a:ext cx="154319" cy="80196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B6AE03B0-8667-46F0-A0F6-8D9CBF1D704A}"/>
                </a:ext>
              </a:extLst>
            </p:cNvPr>
            <p:cNvCxnSpPr>
              <a:cxnSpLocks/>
              <a:stCxn id="89" idx="6"/>
              <a:endCxn id="94" idx="2"/>
            </p:cNvCxnSpPr>
            <p:nvPr/>
          </p:nvCxnSpPr>
          <p:spPr>
            <a:xfrm>
              <a:off x="2039996" y="2070862"/>
              <a:ext cx="154319" cy="224182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7B0B1E36-A769-466F-A2ED-C21AEC67B7D7}"/>
                </a:ext>
              </a:extLst>
            </p:cNvPr>
            <p:cNvCxnSpPr>
              <a:cxnSpLocks/>
              <a:stCxn id="90" idx="6"/>
              <a:endCxn id="92" idx="2"/>
            </p:cNvCxnSpPr>
            <p:nvPr/>
          </p:nvCxnSpPr>
          <p:spPr>
            <a:xfrm flipV="1">
              <a:off x="2039996" y="1999320"/>
              <a:ext cx="154319" cy="21970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89523703-0F15-47BD-9A79-4D7B643F4192}"/>
                </a:ext>
              </a:extLst>
            </p:cNvPr>
            <p:cNvCxnSpPr>
              <a:cxnSpLocks/>
              <a:stCxn id="90" idx="6"/>
              <a:endCxn id="93" idx="2"/>
            </p:cNvCxnSpPr>
            <p:nvPr/>
          </p:nvCxnSpPr>
          <p:spPr>
            <a:xfrm flipV="1">
              <a:off x="2039996" y="2151058"/>
              <a:ext cx="154319" cy="67969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C2D67F64-79C8-4B2E-9433-693936E339FA}"/>
                </a:ext>
              </a:extLst>
            </p:cNvPr>
            <p:cNvCxnSpPr>
              <a:cxnSpLocks/>
              <a:stCxn id="90" idx="6"/>
              <a:endCxn id="94" idx="2"/>
            </p:cNvCxnSpPr>
            <p:nvPr/>
          </p:nvCxnSpPr>
          <p:spPr>
            <a:xfrm>
              <a:off x="2039996" y="2219027"/>
              <a:ext cx="154319" cy="7601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1E80438F-D955-4FFE-93D6-CF557EF346CF}"/>
                </a:ext>
              </a:extLst>
            </p:cNvPr>
            <p:cNvCxnSpPr>
              <a:cxnSpLocks/>
              <a:stCxn id="91" idx="6"/>
              <a:endCxn id="92" idx="2"/>
            </p:cNvCxnSpPr>
            <p:nvPr/>
          </p:nvCxnSpPr>
          <p:spPr>
            <a:xfrm flipV="1">
              <a:off x="2039996" y="1999320"/>
              <a:ext cx="154319" cy="367872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C04F4D7F-E5A6-47E2-AEAC-E93B498AB478}"/>
                </a:ext>
              </a:extLst>
            </p:cNvPr>
            <p:cNvCxnSpPr>
              <a:cxnSpLocks/>
              <a:stCxn id="91" idx="6"/>
              <a:endCxn id="93" idx="2"/>
            </p:cNvCxnSpPr>
            <p:nvPr/>
          </p:nvCxnSpPr>
          <p:spPr>
            <a:xfrm flipV="1">
              <a:off x="2039996" y="2151058"/>
              <a:ext cx="154319" cy="216134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7262A2DE-6355-43F8-BF44-25BF225FE033}"/>
                </a:ext>
              </a:extLst>
            </p:cNvPr>
            <p:cNvCxnSpPr>
              <a:cxnSpLocks/>
              <a:stCxn id="91" idx="6"/>
              <a:endCxn id="94" idx="2"/>
            </p:cNvCxnSpPr>
            <p:nvPr/>
          </p:nvCxnSpPr>
          <p:spPr>
            <a:xfrm flipV="1">
              <a:off x="2039996" y="2295044"/>
              <a:ext cx="154319" cy="72148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892F73AA-BD76-439A-B849-8DC3D05B152A}"/>
                </a:ext>
              </a:extLst>
            </p:cNvPr>
            <p:cNvCxnSpPr>
              <a:cxnSpLocks/>
              <a:stCxn id="92" idx="6"/>
              <a:endCxn id="95" idx="2"/>
            </p:cNvCxnSpPr>
            <p:nvPr/>
          </p:nvCxnSpPr>
          <p:spPr>
            <a:xfrm>
              <a:off x="2302947" y="1999320"/>
              <a:ext cx="125925" cy="69816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B4D57A4D-8E35-46B6-A53F-2821B029B21E}"/>
                </a:ext>
              </a:extLst>
            </p:cNvPr>
            <p:cNvCxnSpPr>
              <a:cxnSpLocks/>
              <a:stCxn id="93" idx="6"/>
              <a:endCxn id="95" idx="2"/>
            </p:cNvCxnSpPr>
            <p:nvPr/>
          </p:nvCxnSpPr>
          <p:spPr>
            <a:xfrm flipV="1">
              <a:off x="2302947" y="2069136"/>
              <a:ext cx="125925" cy="81922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0B01D1DD-CB1C-467E-A6CB-79788992569E}"/>
                </a:ext>
              </a:extLst>
            </p:cNvPr>
            <p:cNvCxnSpPr>
              <a:cxnSpLocks/>
              <a:stCxn id="94" idx="6"/>
              <a:endCxn id="95" idx="2"/>
            </p:cNvCxnSpPr>
            <p:nvPr/>
          </p:nvCxnSpPr>
          <p:spPr>
            <a:xfrm flipV="1">
              <a:off x="2302947" y="2069136"/>
              <a:ext cx="125925" cy="225908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1DE26F50-FA3D-4C84-A395-61231DE68E36}"/>
                </a:ext>
              </a:extLst>
            </p:cNvPr>
            <p:cNvCxnSpPr>
              <a:cxnSpLocks/>
              <a:stCxn id="92" idx="6"/>
              <a:endCxn id="96" idx="2"/>
            </p:cNvCxnSpPr>
            <p:nvPr/>
          </p:nvCxnSpPr>
          <p:spPr>
            <a:xfrm>
              <a:off x="2302947" y="1999320"/>
              <a:ext cx="125925" cy="21970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A155CB27-E7A6-430F-9732-EAC030035E8D}"/>
                </a:ext>
              </a:extLst>
            </p:cNvPr>
            <p:cNvCxnSpPr>
              <a:cxnSpLocks/>
              <a:stCxn id="96" idx="2"/>
              <a:endCxn id="93" idx="6"/>
            </p:cNvCxnSpPr>
            <p:nvPr/>
          </p:nvCxnSpPr>
          <p:spPr>
            <a:xfrm flipH="1" flipV="1">
              <a:off x="2302947" y="2151058"/>
              <a:ext cx="125925" cy="67969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3CDDA0A5-C00E-4162-8099-6E5C0BF549FE}"/>
                </a:ext>
              </a:extLst>
            </p:cNvPr>
            <p:cNvCxnSpPr>
              <a:cxnSpLocks/>
              <a:stCxn id="96" idx="2"/>
              <a:endCxn id="94" idx="6"/>
            </p:cNvCxnSpPr>
            <p:nvPr/>
          </p:nvCxnSpPr>
          <p:spPr>
            <a:xfrm flipH="1">
              <a:off x="2302947" y="2219027"/>
              <a:ext cx="125925" cy="7601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3CBC6B9D-75F2-41F6-BA0B-28477AAABD6A}"/>
              </a:ext>
            </a:extLst>
          </p:cNvPr>
          <p:cNvGrpSpPr/>
          <p:nvPr/>
        </p:nvGrpSpPr>
        <p:grpSpPr>
          <a:xfrm rot="10800000">
            <a:off x="7453924" y="3878809"/>
            <a:ext cx="738908" cy="758292"/>
            <a:chOff x="1864522" y="1758161"/>
            <a:chExt cx="738908" cy="758292"/>
          </a:xfrm>
        </p:grpSpPr>
        <p:sp>
          <p:nvSpPr>
            <p:cNvPr id="116" name="Trapezoid 115">
              <a:extLst>
                <a:ext uri="{FF2B5EF4-FFF2-40B4-BE49-F238E27FC236}">
                  <a16:creationId xmlns:a16="http://schemas.microsoft.com/office/drawing/2014/main" id="{6D15C0B9-45E0-4C55-9A7F-9746D534385E}"/>
                </a:ext>
              </a:extLst>
            </p:cNvPr>
            <p:cNvSpPr/>
            <p:nvPr/>
          </p:nvSpPr>
          <p:spPr>
            <a:xfrm rot="5400000">
              <a:off x="1854830" y="1767853"/>
              <a:ext cx="758292" cy="738908"/>
            </a:xfrm>
            <a:prstGeom prst="trapezoid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D4490BF1-001B-4FFF-AA12-EC9EF1FCFF2B}"/>
                </a:ext>
              </a:extLst>
            </p:cNvPr>
            <p:cNvSpPr/>
            <p:nvPr/>
          </p:nvSpPr>
          <p:spPr>
            <a:xfrm>
              <a:off x="1931364" y="1865049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1A22E771-711F-4ED1-B358-2D16CEBB79F1}"/>
                </a:ext>
              </a:extLst>
            </p:cNvPr>
            <p:cNvSpPr/>
            <p:nvPr/>
          </p:nvSpPr>
          <p:spPr>
            <a:xfrm>
              <a:off x="1931364" y="2013214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E0DE0AEF-DC46-411B-B90A-72596F80C77B}"/>
                </a:ext>
              </a:extLst>
            </p:cNvPr>
            <p:cNvSpPr/>
            <p:nvPr/>
          </p:nvSpPr>
          <p:spPr>
            <a:xfrm>
              <a:off x="1931364" y="2161379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FF0F7789-FD08-4A5A-9BCB-B29044B0166A}"/>
                </a:ext>
              </a:extLst>
            </p:cNvPr>
            <p:cNvSpPr/>
            <p:nvPr/>
          </p:nvSpPr>
          <p:spPr>
            <a:xfrm>
              <a:off x="1931364" y="2309544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9EFA6910-5210-46D4-B5A2-6607B8F245F4}"/>
                </a:ext>
              </a:extLst>
            </p:cNvPr>
            <p:cNvSpPr/>
            <p:nvPr/>
          </p:nvSpPr>
          <p:spPr>
            <a:xfrm>
              <a:off x="2194315" y="1941672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3E7F36C4-5EF8-4C5E-8FC5-56355A99E7B0}"/>
                </a:ext>
              </a:extLst>
            </p:cNvPr>
            <p:cNvSpPr/>
            <p:nvPr/>
          </p:nvSpPr>
          <p:spPr>
            <a:xfrm>
              <a:off x="2194315" y="2093410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8F87B9CB-303C-4024-9999-559D034E2A62}"/>
                </a:ext>
              </a:extLst>
            </p:cNvPr>
            <p:cNvSpPr/>
            <p:nvPr/>
          </p:nvSpPr>
          <p:spPr>
            <a:xfrm>
              <a:off x="2194315" y="2237396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D19DF17B-0BE6-4A26-9B0D-8C63327E8E7A}"/>
                </a:ext>
              </a:extLst>
            </p:cNvPr>
            <p:cNvSpPr/>
            <p:nvPr/>
          </p:nvSpPr>
          <p:spPr>
            <a:xfrm>
              <a:off x="2428872" y="2011488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691F1E31-848C-401D-B5D7-6B51EC987929}"/>
                </a:ext>
              </a:extLst>
            </p:cNvPr>
            <p:cNvSpPr/>
            <p:nvPr/>
          </p:nvSpPr>
          <p:spPr>
            <a:xfrm>
              <a:off x="2428872" y="2161379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C0CD1FA1-ABA7-4D35-AE75-89B744DA60AE}"/>
                </a:ext>
              </a:extLst>
            </p:cNvPr>
            <p:cNvCxnSpPr>
              <a:cxnSpLocks/>
              <a:endCxn id="121" idx="2"/>
            </p:cNvCxnSpPr>
            <p:nvPr/>
          </p:nvCxnSpPr>
          <p:spPr>
            <a:xfrm>
              <a:off x="2039996" y="1922697"/>
              <a:ext cx="154319" cy="76623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BA7655F1-9775-42BD-A810-A547CE38E891}"/>
                </a:ext>
              </a:extLst>
            </p:cNvPr>
            <p:cNvCxnSpPr>
              <a:cxnSpLocks/>
              <a:stCxn id="117" idx="6"/>
              <a:endCxn id="122" idx="2"/>
            </p:cNvCxnSpPr>
            <p:nvPr/>
          </p:nvCxnSpPr>
          <p:spPr>
            <a:xfrm>
              <a:off x="2039996" y="1922697"/>
              <a:ext cx="154319" cy="228361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714EF84E-C5E4-4707-A40C-B2C5FF967B09}"/>
                </a:ext>
              </a:extLst>
            </p:cNvPr>
            <p:cNvCxnSpPr>
              <a:cxnSpLocks/>
              <a:stCxn id="117" idx="6"/>
              <a:endCxn id="123" idx="2"/>
            </p:cNvCxnSpPr>
            <p:nvPr/>
          </p:nvCxnSpPr>
          <p:spPr>
            <a:xfrm>
              <a:off x="2039996" y="1922697"/>
              <a:ext cx="154319" cy="37234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CD360B35-53A8-478B-9224-B26872554F2C}"/>
                </a:ext>
              </a:extLst>
            </p:cNvPr>
            <p:cNvCxnSpPr>
              <a:cxnSpLocks/>
              <a:endCxn id="121" idx="2"/>
            </p:cNvCxnSpPr>
            <p:nvPr/>
          </p:nvCxnSpPr>
          <p:spPr>
            <a:xfrm flipV="1">
              <a:off x="2039996" y="1999320"/>
              <a:ext cx="154319" cy="72980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81F93002-D01E-475C-AE5B-2212A66DCC05}"/>
                </a:ext>
              </a:extLst>
            </p:cNvPr>
            <p:cNvCxnSpPr>
              <a:cxnSpLocks/>
              <a:stCxn id="118" idx="6"/>
              <a:endCxn id="122" idx="2"/>
            </p:cNvCxnSpPr>
            <p:nvPr/>
          </p:nvCxnSpPr>
          <p:spPr>
            <a:xfrm>
              <a:off x="2039996" y="2070862"/>
              <a:ext cx="154319" cy="80196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4BA8FC67-9E9C-423A-B362-EA7DF290F830}"/>
                </a:ext>
              </a:extLst>
            </p:cNvPr>
            <p:cNvCxnSpPr>
              <a:cxnSpLocks/>
              <a:stCxn id="118" idx="6"/>
              <a:endCxn id="123" idx="2"/>
            </p:cNvCxnSpPr>
            <p:nvPr/>
          </p:nvCxnSpPr>
          <p:spPr>
            <a:xfrm>
              <a:off x="2039996" y="2070862"/>
              <a:ext cx="154319" cy="224182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C2DB25ED-44FB-4C41-97C4-E9DAF341F4E1}"/>
                </a:ext>
              </a:extLst>
            </p:cNvPr>
            <p:cNvCxnSpPr>
              <a:cxnSpLocks/>
              <a:stCxn id="119" idx="6"/>
              <a:endCxn id="121" idx="2"/>
            </p:cNvCxnSpPr>
            <p:nvPr/>
          </p:nvCxnSpPr>
          <p:spPr>
            <a:xfrm flipV="1">
              <a:off x="2039996" y="1999320"/>
              <a:ext cx="154319" cy="21970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58A9FF37-73F5-466A-9304-2C6FC1F18229}"/>
                </a:ext>
              </a:extLst>
            </p:cNvPr>
            <p:cNvCxnSpPr>
              <a:cxnSpLocks/>
              <a:stCxn id="119" idx="6"/>
              <a:endCxn id="122" idx="2"/>
            </p:cNvCxnSpPr>
            <p:nvPr/>
          </p:nvCxnSpPr>
          <p:spPr>
            <a:xfrm flipV="1">
              <a:off x="2039996" y="2151058"/>
              <a:ext cx="154319" cy="67969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02717A3B-0D5F-4058-9B84-08E62DEAE483}"/>
                </a:ext>
              </a:extLst>
            </p:cNvPr>
            <p:cNvCxnSpPr>
              <a:cxnSpLocks/>
              <a:stCxn id="119" idx="6"/>
              <a:endCxn id="123" idx="2"/>
            </p:cNvCxnSpPr>
            <p:nvPr/>
          </p:nvCxnSpPr>
          <p:spPr>
            <a:xfrm>
              <a:off x="2039996" y="2219027"/>
              <a:ext cx="154319" cy="7601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B9E1311F-B9E9-471B-944A-A750964D6413}"/>
                </a:ext>
              </a:extLst>
            </p:cNvPr>
            <p:cNvCxnSpPr>
              <a:cxnSpLocks/>
              <a:stCxn id="120" idx="6"/>
              <a:endCxn id="121" idx="2"/>
            </p:cNvCxnSpPr>
            <p:nvPr/>
          </p:nvCxnSpPr>
          <p:spPr>
            <a:xfrm flipV="1">
              <a:off x="2039996" y="1999320"/>
              <a:ext cx="154319" cy="367872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EC10A140-E509-4E44-9F36-FE99AD41314F}"/>
                </a:ext>
              </a:extLst>
            </p:cNvPr>
            <p:cNvCxnSpPr>
              <a:cxnSpLocks/>
              <a:stCxn id="120" idx="6"/>
              <a:endCxn id="122" idx="2"/>
            </p:cNvCxnSpPr>
            <p:nvPr/>
          </p:nvCxnSpPr>
          <p:spPr>
            <a:xfrm flipV="1">
              <a:off x="2039996" y="2151058"/>
              <a:ext cx="154319" cy="216134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597B99CB-DDB4-4CBB-B56D-DEC69F67FA0B}"/>
                </a:ext>
              </a:extLst>
            </p:cNvPr>
            <p:cNvCxnSpPr>
              <a:cxnSpLocks/>
              <a:stCxn id="120" idx="6"/>
              <a:endCxn id="123" idx="2"/>
            </p:cNvCxnSpPr>
            <p:nvPr/>
          </p:nvCxnSpPr>
          <p:spPr>
            <a:xfrm flipV="1">
              <a:off x="2039996" y="2295044"/>
              <a:ext cx="154319" cy="72148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B82D7AFD-E51D-4F55-9836-E278BEBFE5D8}"/>
                </a:ext>
              </a:extLst>
            </p:cNvPr>
            <p:cNvCxnSpPr>
              <a:cxnSpLocks/>
              <a:stCxn id="121" idx="6"/>
              <a:endCxn id="124" idx="2"/>
            </p:cNvCxnSpPr>
            <p:nvPr/>
          </p:nvCxnSpPr>
          <p:spPr>
            <a:xfrm>
              <a:off x="2302947" y="1999320"/>
              <a:ext cx="125925" cy="69816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7BF9BA3E-01F3-410B-9048-E3D9F956CAF6}"/>
                </a:ext>
              </a:extLst>
            </p:cNvPr>
            <p:cNvCxnSpPr>
              <a:cxnSpLocks/>
              <a:stCxn id="122" idx="6"/>
              <a:endCxn id="124" idx="2"/>
            </p:cNvCxnSpPr>
            <p:nvPr/>
          </p:nvCxnSpPr>
          <p:spPr>
            <a:xfrm flipV="1">
              <a:off x="2302947" y="2069136"/>
              <a:ext cx="125925" cy="81922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9E046FA2-1756-47CE-9FF3-C4481653B5A2}"/>
                </a:ext>
              </a:extLst>
            </p:cNvPr>
            <p:cNvCxnSpPr>
              <a:cxnSpLocks/>
              <a:stCxn id="123" idx="6"/>
              <a:endCxn id="124" idx="2"/>
            </p:cNvCxnSpPr>
            <p:nvPr/>
          </p:nvCxnSpPr>
          <p:spPr>
            <a:xfrm flipV="1">
              <a:off x="2302947" y="2069136"/>
              <a:ext cx="125925" cy="225908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22D7CF25-A5D6-4790-BFD3-F9742EA27F31}"/>
                </a:ext>
              </a:extLst>
            </p:cNvPr>
            <p:cNvCxnSpPr>
              <a:cxnSpLocks/>
              <a:stCxn id="121" idx="6"/>
              <a:endCxn id="125" idx="2"/>
            </p:cNvCxnSpPr>
            <p:nvPr/>
          </p:nvCxnSpPr>
          <p:spPr>
            <a:xfrm>
              <a:off x="2302947" y="1999320"/>
              <a:ext cx="125925" cy="21970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B5DAE523-6439-4821-9EB0-60FEF987BB4A}"/>
                </a:ext>
              </a:extLst>
            </p:cNvPr>
            <p:cNvCxnSpPr>
              <a:cxnSpLocks/>
              <a:stCxn id="125" idx="2"/>
              <a:endCxn id="122" idx="6"/>
            </p:cNvCxnSpPr>
            <p:nvPr/>
          </p:nvCxnSpPr>
          <p:spPr>
            <a:xfrm flipH="1" flipV="1">
              <a:off x="2302947" y="2151058"/>
              <a:ext cx="125925" cy="67969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D5C38759-8BEB-4A20-8D36-E1301D9D626E}"/>
                </a:ext>
              </a:extLst>
            </p:cNvPr>
            <p:cNvCxnSpPr>
              <a:cxnSpLocks/>
              <a:stCxn id="125" idx="2"/>
              <a:endCxn id="123" idx="6"/>
            </p:cNvCxnSpPr>
            <p:nvPr/>
          </p:nvCxnSpPr>
          <p:spPr>
            <a:xfrm flipH="1">
              <a:off x="2302947" y="2219027"/>
              <a:ext cx="125925" cy="7601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4" name="Picture 143">
            <a:extLst>
              <a:ext uri="{FF2B5EF4-FFF2-40B4-BE49-F238E27FC236}">
                <a16:creationId xmlns:a16="http://schemas.microsoft.com/office/drawing/2014/main" id="{EA676A7F-8C6E-45E8-B356-5DA09D8F17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98152" y="3823709"/>
            <a:ext cx="576049" cy="685773"/>
          </a:xfrm>
          <a:prstGeom prst="rect">
            <a:avLst/>
          </a:prstGeom>
        </p:spPr>
      </p:pic>
      <p:pic>
        <p:nvPicPr>
          <p:cNvPr id="145" name="Picture 144" descr="A picture containing baseball, ball, sitting, photo&#10;&#10;Description automatically generated">
            <a:extLst>
              <a:ext uri="{FF2B5EF4-FFF2-40B4-BE49-F238E27FC236}">
                <a16:creationId xmlns:a16="http://schemas.microsoft.com/office/drawing/2014/main" id="{242AAFAD-E9DD-43B4-8CA1-05C80E1AFE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55259" y="4100218"/>
            <a:ext cx="576050" cy="577258"/>
          </a:xfrm>
          <a:prstGeom prst="rect">
            <a:avLst/>
          </a:prstGeom>
        </p:spPr>
      </p:pic>
      <p:sp>
        <p:nvSpPr>
          <p:cNvPr id="146" name="TextBox 145">
            <a:extLst>
              <a:ext uri="{FF2B5EF4-FFF2-40B4-BE49-F238E27FC236}">
                <a16:creationId xmlns:a16="http://schemas.microsoft.com/office/drawing/2014/main" id="{6D8B007D-CA85-45E9-A85A-59B3ABFB41ED}"/>
              </a:ext>
            </a:extLst>
          </p:cNvPr>
          <p:cNvSpPr txBox="1"/>
          <p:nvPr/>
        </p:nvSpPr>
        <p:spPr>
          <a:xfrm>
            <a:off x="4167964" y="3477707"/>
            <a:ext cx="10113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Encoder</a:t>
            </a: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D56D2971-086A-478C-920B-39CCF119B153}"/>
              </a:ext>
            </a:extLst>
          </p:cNvPr>
          <p:cNvSpPr txBox="1"/>
          <p:nvPr/>
        </p:nvSpPr>
        <p:spPr>
          <a:xfrm>
            <a:off x="7385585" y="3381160"/>
            <a:ext cx="10113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Decoder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51044574-A76E-4D22-B3CE-C0D5A377F260}"/>
              </a:ext>
            </a:extLst>
          </p:cNvPr>
          <p:cNvSpPr txBox="1"/>
          <p:nvPr/>
        </p:nvSpPr>
        <p:spPr>
          <a:xfrm>
            <a:off x="8561510" y="3266179"/>
            <a:ext cx="17213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Reconstructed</a:t>
            </a:r>
          </a:p>
          <a:p>
            <a:pPr algn="ctr"/>
            <a:r>
              <a:rPr lang="en-US" sz="1400" b="1" dirty="0"/>
              <a:t>SMILES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3C93EBA9-C50F-453B-81DD-10375D42E0C1}"/>
              </a:ext>
            </a:extLst>
          </p:cNvPr>
          <p:cNvSpPr txBox="1"/>
          <p:nvPr/>
        </p:nvSpPr>
        <p:spPr>
          <a:xfrm>
            <a:off x="2893402" y="3642066"/>
            <a:ext cx="11635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SMILES</a:t>
            </a:r>
          </a:p>
        </p:txBody>
      </p: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DEA30EC0-13D5-4F87-8FC2-2A8C87F90299}"/>
              </a:ext>
            </a:extLst>
          </p:cNvPr>
          <p:cNvCxnSpPr>
            <a:cxnSpLocks/>
          </p:cNvCxnSpPr>
          <p:nvPr/>
        </p:nvCxnSpPr>
        <p:spPr>
          <a:xfrm>
            <a:off x="3806554" y="4351646"/>
            <a:ext cx="23373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3B54CE53-0446-47C5-9929-B2C6B45D3F9D}"/>
              </a:ext>
            </a:extLst>
          </p:cNvPr>
          <p:cNvCxnSpPr>
            <a:cxnSpLocks/>
          </p:cNvCxnSpPr>
          <p:nvPr/>
        </p:nvCxnSpPr>
        <p:spPr>
          <a:xfrm>
            <a:off x="8329069" y="4294397"/>
            <a:ext cx="23373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2" name="Oval 151">
            <a:extLst>
              <a:ext uri="{FF2B5EF4-FFF2-40B4-BE49-F238E27FC236}">
                <a16:creationId xmlns:a16="http://schemas.microsoft.com/office/drawing/2014/main" id="{283958A3-BF55-4B99-9A94-DF1BB7CA5EF2}"/>
              </a:ext>
            </a:extLst>
          </p:cNvPr>
          <p:cNvSpPr/>
          <p:nvPr/>
        </p:nvSpPr>
        <p:spPr>
          <a:xfrm>
            <a:off x="6643830" y="4120876"/>
            <a:ext cx="45719" cy="45719"/>
          </a:xfrm>
          <a:prstGeom prst="ellipse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DCB452F6-0DD9-4097-B500-5A6EC5BE21E7}"/>
              </a:ext>
            </a:extLst>
          </p:cNvPr>
          <p:cNvSpPr/>
          <p:nvPr/>
        </p:nvSpPr>
        <p:spPr>
          <a:xfrm>
            <a:off x="6407753" y="4486622"/>
            <a:ext cx="45719" cy="45719"/>
          </a:xfrm>
          <a:prstGeom prst="ellipse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Freeform 91">
            <a:extLst>
              <a:ext uri="{FF2B5EF4-FFF2-40B4-BE49-F238E27FC236}">
                <a16:creationId xmlns:a16="http://schemas.microsoft.com/office/drawing/2014/main" id="{DEDE8BF0-7137-47ED-A6F1-FDBF0D33E6ED}"/>
              </a:ext>
            </a:extLst>
          </p:cNvPr>
          <p:cNvSpPr/>
          <p:nvPr/>
        </p:nvSpPr>
        <p:spPr>
          <a:xfrm>
            <a:off x="6456713" y="4168245"/>
            <a:ext cx="200025" cy="333375"/>
          </a:xfrm>
          <a:custGeom>
            <a:avLst/>
            <a:gdLst>
              <a:gd name="connsiteX0" fmla="*/ 0 w 200025"/>
              <a:gd name="connsiteY0" fmla="*/ 333375 h 333375"/>
              <a:gd name="connsiteX1" fmla="*/ 107950 w 200025"/>
              <a:gd name="connsiteY1" fmla="*/ 187325 h 333375"/>
              <a:gd name="connsiteX2" fmla="*/ 200025 w 200025"/>
              <a:gd name="connsiteY2" fmla="*/ 0 h 333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0025" h="333375">
                <a:moveTo>
                  <a:pt x="0" y="333375"/>
                </a:moveTo>
                <a:cubicBezTo>
                  <a:pt x="37306" y="288131"/>
                  <a:pt x="74613" y="242887"/>
                  <a:pt x="107950" y="187325"/>
                </a:cubicBezTo>
                <a:cubicBezTo>
                  <a:pt x="141288" y="131762"/>
                  <a:pt x="200025" y="0"/>
                  <a:pt x="200025" y="0"/>
                </a:cubicBezTo>
              </a:path>
            </a:pathLst>
          </a:custGeom>
          <a:noFill/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Triangle 92">
            <a:extLst>
              <a:ext uri="{FF2B5EF4-FFF2-40B4-BE49-F238E27FC236}">
                <a16:creationId xmlns:a16="http://schemas.microsoft.com/office/drawing/2014/main" id="{0C4BD6AD-39B0-43AE-A09D-CB744146C889}"/>
              </a:ext>
            </a:extLst>
          </p:cNvPr>
          <p:cNvSpPr/>
          <p:nvPr/>
        </p:nvSpPr>
        <p:spPr>
          <a:xfrm rot="12820643">
            <a:off x="6433142" y="4464923"/>
            <a:ext cx="79194" cy="45719"/>
          </a:xfrm>
          <a:prstGeom prst="triangle">
            <a:avLst/>
          </a:prstGeom>
          <a:solidFill>
            <a:schemeClr val="bg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2CE27BD1-EE7A-407B-9F44-E490F57E6ADE}"/>
              </a:ext>
            </a:extLst>
          </p:cNvPr>
          <p:cNvCxnSpPr>
            <a:cxnSpLocks/>
          </p:cNvCxnSpPr>
          <p:nvPr/>
        </p:nvCxnSpPr>
        <p:spPr>
          <a:xfrm flipH="1">
            <a:off x="2553474" y="5514526"/>
            <a:ext cx="728538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8" name="TextBox 157">
            <a:extLst>
              <a:ext uri="{FF2B5EF4-FFF2-40B4-BE49-F238E27FC236}">
                <a16:creationId xmlns:a16="http://schemas.microsoft.com/office/drawing/2014/main" id="{58AC902E-49A8-4311-92C7-3900A1FADA87}"/>
              </a:ext>
            </a:extLst>
          </p:cNvPr>
          <p:cNvSpPr txBox="1"/>
          <p:nvPr/>
        </p:nvSpPr>
        <p:spPr>
          <a:xfrm>
            <a:off x="5489630" y="5154693"/>
            <a:ext cx="20574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Backpropagation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86BD8DA-6A19-453A-8685-2C99D759F6C4}"/>
              </a:ext>
            </a:extLst>
          </p:cNvPr>
          <p:cNvCxnSpPr>
            <a:cxnSpLocks/>
            <a:stCxn id="68" idx="2"/>
          </p:cNvCxnSpPr>
          <p:nvPr/>
        </p:nvCxnSpPr>
        <p:spPr>
          <a:xfrm>
            <a:off x="6250841" y="2597227"/>
            <a:ext cx="156912" cy="99414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690B0C4A-8AEC-430A-B7AF-AFBC9ED327E7}"/>
              </a:ext>
            </a:extLst>
          </p:cNvPr>
          <p:cNvCxnSpPr>
            <a:cxnSpLocks/>
            <a:endCxn id="148" idx="1"/>
          </p:cNvCxnSpPr>
          <p:nvPr/>
        </p:nvCxnSpPr>
        <p:spPr>
          <a:xfrm>
            <a:off x="4845504" y="2638624"/>
            <a:ext cx="3716006" cy="88916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CA24469D-673C-4E50-BF39-9E441D1E471D}"/>
              </a:ext>
            </a:extLst>
          </p:cNvPr>
          <p:cNvSpPr/>
          <p:nvPr/>
        </p:nvSpPr>
        <p:spPr>
          <a:xfrm>
            <a:off x="405236" y="1314741"/>
            <a:ext cx="37937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Evaluating the Loss Function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706B4AE2-FA8F-49D1-B499-39EBB1A29C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6F6B2-57BF-4DED-BA86-4FF2F54E74D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3392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F20CA21-AE48-4182-B078-87C28ED466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942" y="2278945"/>
            <a:ext cx="4988378" cy="369907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2BAD4CA-40D0-4903-8C53-1110283D8EDB}"/>
              </a:ext>
            </a:extLst>
          </p:cNvPr>
          <p:cNvSpPr txBox="1"/>
          <p:nvPr/>
        </p:nvSpPr>
        <p:spPr>
          <a:xfrm>
            <a:off x="1009758" y="5991774"/>
            <a:ext cx="4679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Effect of beta on model performance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11C131-85D9-4AE1-8241-CBA96B0101FD}"/>
              </a:ext>
            </a:extLst>
          </p:cNvPr>
          <p:cNvSpPr txBox="1"/>
          <p:nvPr/>
        </p:nvSpPr>
        <p:spPr>
          <a:xfrm>
            <a:off x="6601922" y="6000201"/>
            <a:ext cx="4679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Effect of architecture on model performance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6320BF0-7689-4C48-A72A-C9A60C93B8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7551" y="2121109"/>
            <a:ext cx="5043453" cy="372844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342C050-EEFF-4B22-9BE0-009130C69338}"/>
              </a:ext>
            </a:extLst>
          </p:cNvPr>
          <p:cNvSpPr txBox="1"/>
          <p:nvPr/>
        </p:nvSpPr>
        <p:spPr>
          <a:xfrm>
            <a:off x="387648" y="359349"/>
            <a:ext cx="50794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4B2E83"/>
                </a:solidFill>
              </a:rPr>
              <a:t>Data source and methods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705F091-6BA2-4FB2-A1F3-D79B4D251B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48800" y="10120"/>
            <a:ext cx="2743200" cy="99556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7F40AD5-FD34-4AA9-A7B8-6EA5E0DC7ACD}"/>
              </a:ext>
            </a:extLst>
          </p:cNvPr>
          <p:cNvCxnSpPr/>
          <p:nvPr/>
        </p:nvCxnSpPr>
        <p:spPr>
          <a:xfrm>
            <a:off x="387648" y="1107440"/>
            <a:ext cx="748792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5B4EA660-072D-45E4-8B58-981515E4910F}"/>
              </a:ext>
            </a:extLst>
          </p:cNvPr>
          <p:cNvSpPr/>
          <p:nvPr/>
        </p:nvSpPr>
        <p:spPr>
          <a:xfrm>
            <a:off x="405236" y="1314741"/>
            <a:ext cx="379462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Minimizing the loss function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FD06AB8C-82A4-4654-ABF7-C69F013492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6F6B2-57BF-4DED-BA86-4FF2F54E74D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1610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BD76BD07-87A3-47DA-AC34-C5DE576D52F6}"/>
              </a:ext>
            </a:extLst>
          </p:cNvPr>
          <p:cNvSpPr txBox="1">
            <a:spLocks/>
          </p:cNvSpPr>
          <p:nvPr/>
        </p:nvSpPr>
        <p:spPr>
          <a:xfrm>
            <a:off x="387648" y="1451103"/>
            <a:ext cx="11128968" cy="16023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400" b="1" dirty="0">
                <a:solidFill>
                  <a:schemeClr val="tx1"/>
                </a:solidFill>
              </a:rPr>
              <a:t>We started with 195 features for organics and plasticizers.</a:t>
            </a:r>
          </a:p>
          <a:p>
            <a:pPr algn="l"/>
            <a:r>
              <a:rPr lang="en-US" sz="2400" b="1" dirty="0">
                <a:solidFill>
                  <a:schemeClr val="tx1"/>
                </a:solidFill>
              </a:rPr>
              <a:t>After training the model with the nonzero coefficients, we obtained 15 features with optimized plasticizers and organics accuracies: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F6A3CC-6BD7-4DF4-AE1A-222C55D598C6}"/>
              </a:ext>
            </a:extLst>
          </p:cNvPr>
          <p:cNvSpPr txBox="1"/>
          <p:nvPr/>
        </p:nvSpPr>
        <p:spPr>
          <a:xfrm>
            <a:off x="387648" y="3577304"/>
            <a:ext cx="1112896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PEOE_VSA13				PEOE_VSA9				SMR_VSA9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SlogP_VSA8				EState_VSA1				VSA_EState1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 err="1"/>
              <a:t>NumHeteroatoms</a:t>
            </a:r>
            <a:r>
              <a:rPr lang="en-US" sz="2000" b="1" dirty="0"/>
              <a:t> 			</a:t>
            </a:r>
            <a:r>
              <a:rPr lang="en-US" sz="2000" b="1" dirty="0" err="1"/>
              <a:t>NumRotatableBonds</a:t>
            </a:r>
            <a:r>
              <a:rPr lang="en-US" sz="2000" b="1" dirty="0"/>
              <a:t> 			</a:t>
            </a:r>
            <a:r>
              <a:rPr lang="en-US" sz="2000" b="1" dirty="0" err="1"/>
              <a:t>fr_Al_OH_noTert</a:t>
            </a:r>
            <a:endParaRPr lang="en-US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 err="1"/>
              <a:t>fr_COO</a:t>
            </a:r>
            <a:r>
              <a:rPr lang="en-US" sz="2000" b="1" dirty="0"/>
              <a:t> 				</a:t>
            </a:r>
            <a:r>
              <a:rPr lang="en-US" sz="2000" b="1" dirty="0" err="1"/>
              <a:t>fr_aldehyde</a:t>
            </a:r>
            <a:r>
              <a:rPr lang="en-US" sz="2000" b="1" dirty="0"/>
              <a:t> 				</a:t>
            </a:r>
            <a:r>
              <a:rPr lang="en-US" sz="2000" b="1" dirty="0" err="1"/>
              <a:t>fr_benzene</a:t>
            </a:r>
            <a:endParaRPr lang="en-US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 err="1"/>
              <a:t>fr_methoxy</a:t>
            </a:r>
            <a:r>
              <a:rPr lang="en-US" sz="2000" b="1" dirty="0"/>
              <a:t>				</a:t>
            </a:r>
            <a:r>
              <a:rPr lang="en-US" sz="2000" b="1" dirty="0" err="1"/>
              <a:t>fr_ester</a:t>
            </a:r>
            <a:r>
              <a:rPr lang="en-US" sz="2000" b="1" dirty="0"/>
              <a:t>					</a:t>
            </a:r>
            <a:r>
              <a:rPr lang="en-US" sz="2000" b="1" dirty="0" err="1"/>
              <a:t>fr_quatN</a:t>
            </a:r>
            <a:endParaRPr lang="en-US" sz="20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22A1AA-3A41-4A2F-B136-A80B421ED638}"/>
              </a:ext>
            </a:extLst>
          </p:cNvPr>
          <p:cNvSpPr txBox="1"/>
          <p:nvPr/>
        </p:nvSpPr>
        <p:spPr>
          <a:xfrm>
            <a:off x="387648" y="359349"/>
            <a:ext cx="83944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4B2E83"/>
                </a:solidFill>
              </a:rPr>
              <a:t>Results and conclusions – predictive model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851A150-5A44-44C8-8D39-005196A265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8800" y="10120"/>
            <a:ext cx="2743200" cy="99556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88A44B9-4507-497B-B852-C111ABDCCD17}"/>
              </a:ext>
            </a:extLst>
          </p:cNvPr>
          <p:cNvCxnSpPr/>
          <p:nvPr/>
        </p:nvCxnSpPr>
        <p:spPr>
          <a:xfrm>
            <a:off x="387648" y="1107440"/>
            <a:ext cx="748792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254D60E-C281-488F-9EF5-5566C185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6F6B2-57BF-4DED-BA86-4FF2F54E74D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5016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A22A1AA-3A41-4A2F-B136-A80B421ED638}"/>
              </a:ext>
            </a:extLst>
          </p:cNvPr>
          <p:cNvSpPr txBox="1"/>
          <p:nvPr/>
        </p:nvSpPr>
        <p:spPr>
          <a:xfrm>
            <a:off x="387648" y="359349"/>
            <a:ext cx="85036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4B2E83"/>
                </a:solidFill>
              </a:rPr>
              <a:t>Results and conclusions – generative model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851A150-5A44-44C8-8D39-005196A265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8800" y="10120"/>
            <a:ext cx="2743200" cy="99556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88A44B9-4507-497B-B852-C111ABDCCD17}"/>
              </a:ext>
            </a:extLst>
          </p:cNvPr>
          <p:cNvCxnSpPr/>
          <p:nvPr/>
        </p:nvCxnSpPr>
        <p:spPr>
          <a:xfrm>
            <a:off x="387648" y="1107440"/>
            <a:ext cx="748792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254D60E-C281-488F-9EF5-5566C185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6F6B2-57BF-4DED-BA86-4FF2F54E74DC}" type="slidenum">
              <a:rPr lang="en-US" smtClean="0"/>
              <a:t>17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1A308EF-DE74-2046-AAD6-1EFF37CC9C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257" y="1626643"/>
            <a:ext cx="5916923" cy="454133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2C2FA74-7541-3145-B3C5-42106FF114BA}"/>
              </a:ext>
            </a:extLst>
          </p:cNvPr>
          <p:cNvSpPr txBox="1"/>
          <p:nvPr/>
        </p:nvSpPr>
        <p:spPr>
          <a:xfrm>
            <a:off x="6205181" y="1920659"/>
            <a:ext cx="598682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-----Index 1----- </a:t>
            </a:r>
          </a:p>
          <a:p>
            <a:r>
              <a:rPr lang="en-US" sz="900" dirty="0"/>
              <a:t>Target  CCCCC(CC)COC(=O)CCCCCC(C)C</a:t>
            </a:r>
          </a:p>
          <a:p>
            <a:r>
              <a:rPr lang="en-US" sz="900" dirty="0"/>
              <a:t>Output CCCCC(CC)COC(=O)CCCCCC(C)C</a:t>
            </a:r>
          </a:p>
          <a:p>
            <a:r>
              <a:rPr lang="en-US" sz="900" dirty="0"/>
              <a:t>-----Index 2----- </a:t>
            </a:r>
          </a:p>
          <a:p>
            <a:r>
              <a:rPr lang="en-US" sz="900" dirty="0"/>
              <a:t>Target  CC(C)COP(=O)(OCC(C)C)OCC(C)C</a:t>
            </a:r>
          </a:p>
          <a:p>
            <a:r>
              <a:rPr lang="en-US" sz="900" dirty="0"/>
              <a:t>Output CC(C)COP(=O)(OCC(C)C)OCC(C)C</a:t>
            </a:r>
          </a:p>
          <a:p>
            <a:r>
              <a:rPr lang="en-US" sz="900" dirty="0"/>
              <a:t>-----Index 3-----</a:t>
            </a:r>
          </a:p>
          <a:p>
            <a:r>
              <a:rPr lang="en-US" sz="900" dirty="0"/>
              <a:t>Target  CCCCOP(=O)(OCCCC)OCCCC</a:t>
            </a:r>
          </a:p>
          <a:p>
            <a:r>
              <a:rPr lang="en-US" sz="900" dirty="0"/>
              <a:t>Output CCCCOP(=O)(OCCCC)OCCCC</a:t>
            </a:r>
          </a:p>
          <a:p>
            <a:r>
              <a:rPr lang="en-US" sz="900" dirty="0"/>
              <a:t>-----Index 4-----</a:t>
            </a:r>
          </a:p>
          <a:p>
            <a:r>
              <a:rPr lang="en-US" sz="900" dirty="0"/>
              <a:t>Target  C1=CC=C(C(=C1)C(=O)O)N2C(=NC=N2)CC3=CC=C(C=C3)O</a:t>
            </a:r>
          </a:p>
          <a:p>
            <a:r>
              <a:rPr lang="en-US" sz="900" dirty="0"/>
              <a:t>Output C1=CC=C(C(=C1)C(=O)N)C2=NC=C(=2)CC3=CC=C(C=C3)O</a:t>
            </a:r>
          </a:p>
          <a:p>
            <a:r>
              <a:rPr lang="en-US" sz="900" dirty="0"/>
              <a:t>-----Index 5-----</a:t>
            </a:r>
          </a:p>
          <a:p>
            <a:r>
              <a:rPr lang="en-US" sz="900" dirty="0"/>
              <a:t>Target  CC1=CC(=C2C3=C1OC4(C=C3C5=C(C2=O)C(=CC(=C5)O)O)C(=O)NC(=CC6=C(NC7=CC=CC=C76)C(C)(C)C=C)C(=O)N4)O</a:t>
            </a:r>
          </a:p>
          <a:p>
            <a:r>
              <a:rPr lang="en-US" sz="900" dirty="0"/>
              <a:t>Output CC1=CC(=O2C3=C1CC43C(C4C(=33C(=O)C5=C((=C5O5)O)C()O)OCC(CCC=C(CCCCCCCCC)O)O)O)CCCC=C(C=C(=O)OC)C)C</a:t>
            </a:r>
          </a:p>
          <a:p>
            <a:r>
              <a:rPr lang="en-US" sz="900" dirty="0"/>
              <a:t>-----Index 6-----</a:t>
            </a:r>
          </a:p>
          <a:p>
            <a:r>
              <a:rPr lang="en-US" sz="900" dirty="0"/>
              <a:t>Target  C(C(CO)(CO)COCC(CO)(CO)CO)O</a:t>
            </a:r>
          </a:p>
          <a:p>
            <a:r>
              <a:rPr lang="en-US" sz="900" dirty="0"/>
              <a:t>Output C(C(CO)(CO)COCC(CO)(CO)CO)O</a:t>
            </a:r>
          </a:p>
          <a:p>
            <a:r>
              <a:rPr lang="en-US" sz="900" dirty="0"/>
              <a:t>-----Index 7-----</a:t>
            </a:r>
          </a:p>
          <a:p>
            <a:r>
              <a:rPr lang="en-US" sz="900" dirty="0"/>
              <a:t>Target  CCCCCCCCCCCCCCCCOC(=O)C</a:t>
            </a:r>
          </a:p>
          <a:p>
            <a:r>
              <a:rPr lang="en-US" sz="900" dirty="0"/>
              <a:t>Output CCCCCCCCCCCCCCCCOC(=O)C</a:t>
            </a:r>
          </a:p>
          <a:p>
            <a:r>
              <a:rPr lang="en-US" sz="900" dirty="0"/>
              <a:t>-----Index 8-----</a:t>
            </a:r>
          </a:p>
          <a:p>
            <a:r>
              <a:rPr lang="en-US" sz="900" dirty="0"/>
              <a:t>Target  CC1=NOC(=C1SC#N)N</a:t>
            </a:r>
          </a:p>
          <a:p>
            <a:r>
              <a:rPr lang="en-US" sz="900" dirty="0"/>
              <a:t>Output CC1=C(C(=N1)1=C)N</a:t>
            </a:r>
          </a:p>
          <a:p>
            <a:r>
              <a:rPr lang="en-US" sz="900" dirty="0"/>
              <a:t>-----Index 9----- </a:t>
            </a:r>
          </a:p>
          <a:p>
            <a:r>
              <a:rPr lang="en-US" sz="900" dirty="0"/>
              <a:t>Target  CCC(CC1=CC=C(C=C1)Cl)N</a:t>
            </a:r>
          </a:p>
          <a:p>
            <a:r>
              <a:rPr lang="en-US" sz="900" dirty="0"/>
              <a:t>Output CCC(CC1=CC=C(C=C1)O)N</a:t>
            </a:r>
          </a:p>
          <a:p>
            <a:r>
              <a:rPr lang="en-US" sz="900" dirty="0"/>
              <a:t>-----Index 10----- </a:t>
            </a:r>
          </a:p>
          <a:p>
            <a:r>
              <a:rPr lang="en-US" sz="900" dirty="0"/>
              <a:t>Target  CC1C(C2(C3C4C1(C5C=C(C(=O)C5(C(C6(C4O6)CO)O)O)C)OC(O3)(O2)C7=CC=CC=C7)C(=C)C)OC(=O)C=CC8=CC=CC=C8</a:t>
            </a:r>
          </a:p>
          <a:p>
            <a:r>
              <a:rPr lang="en-US" sz="900" dirty="0"/>
              <a:t>Output CCN1CC2(C3C4CC(C5C=C(C(=O)C5(C(C6(C4O6)CO)O)O)C)OC(O3)(O2)C7=CC=CC=C7)C(=C)C)OC(=O)C=CC8CCC=CC=C8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8C66F4-BDD6-704D-B658-DE12C8365F4A}"/>
              </a:ext>
            </a:extLst>
          </p:cNvPr>
          <p:cNvSpPr txBox="1"/>
          <p:nvPr/>
        </p:nvSpPr>
        <p:spPr>
          <a:xfrm>
            <a:off x="7875568" y="1381580"/>
            <a:ext cx="2600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4B2E83"/>
                </a:solidFill>
              </a:rPr>
              <a:t>Sample Reconstructions</a:t>
            </a:r>
          </a:p>
        </p:txBody>
      </p:sp>
    </p:spTree>
    <p:extLst>
      <p:ext uri="{BB962C8B-B14F-4D97-AF65-F5344CB8AC3E}">
        <p14:creationId xmlns:p14="http://schemas.microsoft.com/office/powerpoint/2010/main" val="25516952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A22A1AA-3A41-4A2F-B136-A80B421ED638}"/>
              </a:ext>
            </a:extLst>
          </p:cNvPr>
          <p:cNvSpPr txBox="1"/>
          <p:nvPr/>
        </p:nvSpPr>
        <p:spPr>
          <a:xfrm>
            <a:off x="387648" y="359349"/>
            <a:ext cx="85036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4B2E83"/>
                </a:solidFill>
              </a:rPr>
              <a:t>Results and conclusions – generative model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851A150-5A44-44C8-8D39-005196A265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8800" y="10120"/>
            <a:ext cx="2743200" cy="99556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88A44B9-4507-497B-B852-C111ABDCCD17}"/>
              </a:ext>
            </a:extLst>
          </p:cNvPr>
          <p:cNvCxnSpPr/>
          <p:nvPr/>
        </p:nvCxnSpPr>
        <p:spPr>
          <a:xfrm>
            <a:off x="387648" y="1107440"/>
            <a:ext cx="748792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254D60E-C281-488F-9EF5-5566C185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6F6B2-57BF-4DED-BA86-4FF2F54E74DC}" type="slidenum">
              <a:rPr lang="en-US" smtClean="0"/>
              <a:t>18</a:t>
            </a:fld>
            <a:endParaRPr lang="en-US"/>
          </a:p>
        </p:txBody>
      </p:sp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7948C7EC-D51F-B845-9FD7-202D1773EC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46" y="1938069"/>
            <a:ext cx="4396411" cy="2930941"/>
          </a:xfrm>
          <a:prstGeom prst="rect">
            <a:avLst/>
          </a:prstGeom>
        </p:spPr>
      </p:pic>
      <p:pic>
        <p:nvPicPr>
          <p:cNvPr id="5" name="Picture 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E47F8A53-FFBD-714E-AC46-19F1D893543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18" t="6518" r="5894"/>
          <a:stretch/>
        </p:blipFill>
        <p:spPr>
          <a:xfrm>
            <a:off x="4131608" y="4045731"/>
            <a:ext cx="2852530" cy="249318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2096516-D45D-9E44-89BC-26CD6AC64147}"/>
              </a:ext>
            </a:extLst>
          </p:cNvPr>
          <p:cNvSpPr txBox="1"/>
          <p:nvPr/>
        </p:nvSpPr>
        <p:spPr>
          <a:xfrm>
            <a:off x="2568071" y="1568737"/>
            <a:ext cx="2852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4B2E83"/>
                </a:solidFill>
              </a:rPr>
              <a:t>Latent Space Reorganization</a:t>
            </a:r>
          </a:p>
        </p:txBody>
      </p:sp>
      <p:pic>
        <p:nvPicPr>
          <p:cNvPr id="16" name="Picture 15" descr="A screenshot of a cell phone&#10;&#10;Description automatically generated">
            <a:extLst>
              <a:ext uri="{FF2B5EF4-FFF2-40B4-BE49-F238E27FC236}">
                <a16:creationId xmlns:a16="http://schemas.microsoft.com/office/drawing/2014/main" id="{8F92D24C-96F8-324B-9B58-7C7143189FF0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810" y="1957946"/>
            <a:ext cx="4048164" cy="2827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5326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A22A1AA-3A41-4A2F-B136-A80B421ED638}"/>
              </a:ext>
            </a:extLst>
          </p:cNvPr>
          <p:cNvSpPr txBox="1"/>
          <p:nvPr/>
        </p:nvSpPr>
        <p:spPr>
          <a:xfrm>
            <a:off x="387648" y="359349"/>
            <a:ext cx="85036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4B2E83"/>
                </a:solidFill>
              </a:rPr>
              <a:t>Results and conclusions – generative model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851A150-5A44-44C8-8D39-005196A265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8800" y="10120"/>
            <a:ext cx="2743200" cy="99556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88A44B9-4507-497B-B852-C111ABDCCD17}"/>
              </a:ext>
            </a:extLst>
          </p:cNvPr>
          <p:cNvCxnSpPr/>
          <p:nvPr/>
        </p:nvCxnSpPr>
        <p:spPr>
          <a:xfrm>
            <a:off x="387648" y="1107440"/>
            <a:ext cx="748792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254D60E-C281-488F-9EF5-5566C185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6F6B2-57BF-4DED-BA86-4FF2F54E74DC}" type="slidenum">
              <a:rPr lang="en-US" smtClean="0"/>
              <a:t>19</a:t>
            </a:fld>
            <a:endParaRPr lang="en-US"/>
          </a:p>
        </p:txBody>
      </p:sp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7948C7EC-D51F-B845-9FD7-202D1773EC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46" y="1938069"/>
            <a:ext cx="4396411" cy="2930941"/>
          </a:xfrm>
          <a:prstGeom prst="rect">
            <a:avLst/>
          </a:prstGeom>
        </p:spPr>
      </p:pic>
      <p:pic>
        <p:nvPicPr>
          <p:cNvPr id="5" name="Picture 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E47F8A53-FFBD-714E-AC46-19F1D893543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18" t="6518" r="5894"/>
          <a:stretch/>
        </p:blipFill>
        <p:spPr>
          <a:xfrm>
            <a:off x="4131608" y="4045731"/>
            <a:ext cx="2852530" cy="249318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2096516-D45D-9E44-89BC-26CD6AC64147}"/>
              </a:ext>
            </a:extLst>
          </p:cNvPr>
          <p:cNvSpPr txBox="1"/>
          <p:nvPr/>
        </p:nvSpPr>
        <p:spPr>
          <a:xfrm>
            <a:off x="2568071" y="1568737"/>
            <a:ext cx="2852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4B2E83"/>
                </a:solidFill>
              </a:rPr>
              <a:t>Latent Space Reorganization</a:t>
            </a:r>
          </a:p>
        </p:txBody>
      </p:sp>
    </p:spTree>
    <p:extLst>
      <p:ext uri="{BB962C8B-B14F-4D97-AF65-F5344CB8AC3E}">
        <p14:creationId xmlns:p14="http://schemas.microsoft.com/office/powerpoint/2010/main" val="9116937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ransparent Hard Pvc Plastic Roll Wholesale Thin Clear Pvc Sheet ...">
            <a:extLst>
              <a:ext uri="{FF2B5EF4-FFF2-40B4-BE49-F238E27FC236}">
                <a16:creationId xmlns:a16="http://schemas.microsoft.com/office/drawing/2014/main" id="{A397C877-BE16-45D3-BBC6-8E8993BD48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86"/>
          <a:stretch/>
        </p:blipFill>
        <p:spPr bwMode="auto">
          <a:xfrm>
            <a:off x="722630" y="2577167"/>
            <a:ext cx="3333750" cy="279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hin 0.5mm Clear PVC Soft Sheet for Tent Window - China PVC ...">
            <a:extLst>
              <a:ext uri="{FF2B5EF4-FFF2-40B4-BE49-F238E27FC236}">
                <a16:creationId xmlns:a16="http://schemas.microsoft.com/office/drawing/2014/main" id="{71CFF87B-7C29-4294-9FA9-65226CDA28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4" t="18886" r="484" b="10170"/>
          <a:stretch/>
        </p:blipFill>
        <p:spPr bwMode="auto">
          <a:xfrm>
            <a:off x="7294880" y="2475568"/>
            <a:ext cx="3765550" cy="279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5DC692F-5762-4270-925A-20C9787B8DB8}"/>
              </a:ext>
            </a:extLst>
          </p:cNvPr>
          <p:cNvSpPr txBox="1"/>
          <p:nvPr/>
        </p:nvSpPr>
        <p:spPr>
          <a:xfrm>
            <a:off x="387648" y="359349"/>
            <a:ext cx="43748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4B2E83"/>
                </a:solidFill>
              </a:rPr>
              <a:t>What are plasticizers?</a:t>
            </a: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B1C4CBC1-CBAF-4CBC-894F-CF3425D4B165}"/>
              </a:ext>
            </a:extLst>
          </p:cNvPr>
          <p:cNvSpPr/>
          <p:nvPr/>
        </p:nvSpPr>
        <p:spPr>
          <a:xfrm>
            <a:off x="4437380" y="3577293"/>
            <a:ext cx="2619375" cy="819150"/>
          </a:xfrm>
          <a:prstGeom prst="rightArrow">
            <a:avLst/>
          </a:prstGeom>
          <a:solidFill>
            <a:srgbClr val="4B2E8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Plasticizer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9B2B90-2EC7-4512-852B-63442B607BB6}"/>
              </a:ext>
            </a:extLst>
          </p:cNvPr>
          <p:cNvSpPr txBox="1"/>
          <p:nvPr/>
        </p:nvSpPr>
        <p:spPr>
          <a:xfrm>
            <a:off x="1479152" y="5588842"/>
            <a:ext cx="16581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Hard plastic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DED937-B95C-4764-AE2D-E17CF4EEC51C}"/>
              </a:ext>
            </a:extLst>
          </p:cNvPr>
          <p:cNvSpPr txBox="1"/>
          <p:nvPr/>
        </p:nvSpPr>
        <p:spPr>
          <a:xfrm>
            <a:off x="8517869" y="5588842"/>
            <a:ext cx="20036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Flexible plastic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D789FB2-AEBF-4C1D-85FE-A8D453E4B0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48800" y="10120"/>
            <a:ext cx="2743200" cy="99556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A3DFE97-6001-4D50-ABB4-0C653FB82D76}"/>
              </a:ext>
            </a:extLst>
          </p:cNvPr>
          <p:cNvCxnSpPr/>
          <p:nvPr/>
        </p:nvCxnSpPr>
        <p:spPr>
          <a:xfrm>
            <a:off x="387648" y="1107440"/>
            <a:ext cx="748792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02EA6A3-C526-4CFA-A21C-02D330128E74}"/>
              </a:ext>
            </a:extLst>
          </p:cNvPr>
          <p:cNvSpPr txBox="1"/>
          <p:nvPr/>
        </p:nvSpPr>
        <p:spPr>
          <a:xfrm>
            <a:off x="328745" y="1439207"/>
            <a:ext cx="10491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It is an additive added into plastics to increase their plasticity and processability  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8EBE09F0-1D12-4D32-8258-34ACF715BE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6F6B2-57BF-4DED-BA86-4FF2F54E74D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964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A22A1AA-3A41-4A2F-B136-A80B421ED638}"/>
              </a:ext>
            </a:extLst>
          </p:cNvPr>
          <p:cNvSpPr txBox="1"/>
          <p:nvPr/>
        </p:nvSpPr>
        <p:spPr>
          <a:xfrm>
            <a:off x="387648" y="359349"/>
            <a:ext cx="85036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4B2E83"/>
                </a:solidFill>
              </a:rPr>
              <a:t>Results and conclusions – generative model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851A150-5A44-44C8-8D39-005196A265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8800" y="10120"/>
            <a:ext cx="2743200" cy="99556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88A44B9-4507-497B-B852-C111ABDCCD17}"/>
              </a:ext>
            </a:extLst>
          </p:cNvPr>
          <p:cNvCxnSpPr/>
          <p:nvPr/>
        </p:nvCxnSpPr>
        <p:spPr>
          <a:xfrm>
            <a:off x="387648" y="1107440"/>
            <a:ext cx="748792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254D60E-C281-488F-9EF5-5566C185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6F6B2-57BF-4DED-BA86-4FF2F54E74DC}" type="slidenum">
              <a:rPr lang="en-US" smtClean="0"/>
              <a:t>20</a:t>
            </a:fld>
            <a:endParaRPr lang="en-US"/>
          </a:p>
        </p:txBody>
      </p:sp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7948C7EC-D51F-B845-9FD7-202D1773EC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46" y="1938069"/>
            <a:ext cx="4396411" cy="2930941"/>
          </a:xfrm>
          <a:prstGeom prst="rect">
            <a:avLst/>
          </a:prstGeom>
        </p:spPr>
      </p:pic>
      <p:pic>
        <p:nvPicPr>
          <p:cNvPr id="5" name="Picture 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E47F8A53-FFBD-714E-AC46-19F1D893543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18" t="6518" r="5894"/>
          <a:stretch/>
        </p:blipFill>
        <p:spPr>
          <a:xfrm>
            <a:off x="4131608" y="4045731"/>
            <a:ext cx="2852530" cy="249318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2096516-D45D-9E44-89BC-26CD6AC64147}"/>
              </a:ext>
            </a:extLst>
          </p:cNvPr>
          <p:cNvSpPr txBox="1"/>
          <p:nvPr/>
        </p:nvSpPr>
        <p:spPr>
          <a:xfrm>
            <a:off x="2568071" y="1568737"/>
            <a:ext cx="2852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4B2E83"/>
                </a:solidFill>
              </a:rPr>
              <a:t>Latent Space Reorganization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7315467-7EF9-9941-9F07-86E917E4EF8A}"/>
              </a:ext>
            </a:extLst>
          </p:cNvPr>
          <p:cNvSpPr txBox="1"/>
          <p:nvPr/>
        </p:nvSpPr>
        <p:spPr>
          <a:xfrm>
            <a:off x="8190894" y="2342230"/>
            <a:ext cx="28525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4B2E83"/>
                </a:solidFill>
              </a:rPr>
              <a:t>Interpolating b/w Molecular Structures</a:t>
            </a:r>
          </a:p>
        </p:txBody>
      </p:sp>
      <p:pic>
        <p:nvPicPr>
          <p:cNvPr id="28" name="Picture 27" descr="A picture containing game&#10;&#10;Description automatically generated">
            <a:extLst>
              <a:ext uri="{FF2B5EF4-FFF2-40B4-BE49-F238E27FC236}">
                <a16:creationId xmlns:a16="http://schemas.microsoft.com/office/drawing/2014/main" id="{BBE6EE7F-2421-6542-B26D-63FBED65B4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4449" y="3394827"/>
            <a:ext cx="3905421" cy="1301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2148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A22A1AA-3A41-4A2F-B136-A80B421ED638}"/>
              </a:ext>
            </a:extLst>
          </p:cNvPr>
          <p:cNvSpPr txBox="1"/>
          <p:nvPr/>
        </p:nvSpPr>
        <p:spPr>
          <a:xfrm>
            <a:off x="387648" y="359349"/>
            <a:ext cx="85036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4B2E83"/>
                </a:solidFill>
              </a:rPr>
              <a:t>Results and conclusions – generative model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851A150-5A44-44C8-8D39-005196A265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8800" y="10120"/>
            <a:ext cx="2743200" cy="99556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88A44B9-4507-497B-B852-C111ABDCCD17}"/>
              </a:ext>
            </a:extLst>
          </p:cNvPr>
          <p:cNvCxnSpPr/>
          <p:nvPr/>
        </p:nvCxnSpPr>
        <p:spPr>
          <a:xfrm>
            <a:off x="387648" y="1107440"/>
            <a:ext cx="748792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254D60E-C281-488F-9EF5-5566C185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6F6B2-57BF-4DED-BA86-4FF2F54E74DC}" type="slidenum">
              <a:rPr lang="en-US" smtClean="0"/>
              <a:t>21</a:t>
            </a:fld>
            <a:endParaRPr lang="en-US"/>
          </a:p>
        </p:txBody>
      </p:sp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8656EBB5-DF23-1045-87C4-CBD5ECDE19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5373" y="1482251"/>
            <a:ext cx="6770453" cy="487409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C998689-F28C-2F40-BA11-1F7B9E027BD1}"/>
              </a:ext>
            </a:extLst>
          </p:cNvPr>
          <p:cNvSpPr txBox="1"/>
          <p:nvPr/>
        </p:nvSpPr>
        <p:spPr>
          <a:xfrm>
            <a:off x="2009271" y="1482251"/>
            <a:ext cx="1076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4B2E83"/>
                </a:solidFill>
              </a:rPr>
              <a:t>Diversity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C4A2322-3356-654D-8FD5-13A935BAA517}"/>
              </a:ext>
            </a:extLst>
          </p:cNvPr>
          <p:cNvSpPr txBox="1"/>
          <p:nvPr/>
        </p:nvSpPr>
        <p:spPr>
          <a:xfrm>
            <a:off x="615274" y="5250198"/>
            <a:ext cx="443835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Interpolating b/w known plasticizers and set of PubChem organic molecules leads to large increase in diversity of generated molecules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Realism can be improved by achieving better reconstruction on non-plasticizers and rewarding model for realism in loss function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63A79A2-5F30-5343-8028-CD3B4A0804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461" y="2250070"/>
            <a:ext cx="1670034" cy="55667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A9E4620-4703-F846-8985-5795C4FCEA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672" y="3041571"/>
            <a:ext cx="1670034" cy="55667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49CA232-44E2-B548-96E2-332F122F1C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34450" y="2235720"/>
            <a:ext cx="1780671" cy="59355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77857A4-7188-FE42-8434-144AAA93980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7521" y="2991562"/>
            <a:ext cx="2035183" cy="67839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CE58B0E-5CC6-5944-8490-B3FDD833FBD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7195" y="3976927"/>
            <a:ext cx="2280326" cy="76010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D9B2E84-1D01-5749-88DD-C9FA3E00297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89842" y="4041379"/>
            <a:ext cx="1912719" cy="637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8773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B3CA090-A726-42C3-8CE8-C7E474E06BA7}"/>
              </a:ext>
            </a:extLst>
          </p:cNvPr>
          <p:cNvSpPr txBox="1"/>
          <p:nvPr/>
        </p:nvSpPr>
        <p:spPr>
          <a:xfrm>
            <a:off x="487016" y="1843950"/>
            <a:ext cx="1116650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Improve latent encodings of non-plasticizers to enable model to explore a wider variety of new molecules</a:t>
            </a:r>
          </a:p>
          <a:p>
            <a:pPr lvl="1"/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Improve embedded property by including term that accounts for differences in quality b/w plasticizers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2C0A3E-6DF2-45A9-A8FC-612743D0FB27}"/>
              </a:ext>
            </a:extLst>
          </p:cNvPr>
          <p:cNvSpPr txBox="1"/>
          <p:nvPr/>
        </p:nvSpPr>
        <p:spPr>
          <a:xfrm>
            <a:off x="387648" y="349229"/>
            <a:ext cx="27029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4B2E83"/>
                </a:solidFill>
              </a:rPr>
              <a:t>Future works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3E61A87-5A9A-4301-BD96-BA18D5D716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8800" y="0"/>
            <a:ext cx="2743200" cy="99556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89502B4-8EC3-4365-B539-EB2142CD5583}"/>
              </a:ext>
            </a:extLst>
          </p:cNvPr>
          <p:cNvCxnSpPr/>
          <p:nvPr/>
        </p:nvCxnSpPr>
        <p:spPr>
          <a:xfrm>
            <a:off x="387648" y="1097320"/>
            <a:ext cx="748792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574588E-9827-479E-9C8D-5BFC8F47E2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6F6B2-57BF-4DED-BA86-4FF2F54E74D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6940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Plasticizer Makers Want A Piece Of The Phthalates Pie | June 22 ...">
            <a:extLst>
              <a:ext uri="{FF2B5EF4-FFF2-40B4-BE49-F238E27FC236}">
                <a16:creationId xmlns:a16="http://schemas.microsoft.com/office/drawing/2014/main" id="{D416FDD1-8E0C-4844-B359-A0A412BA19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750" y="2360419"/>
            <a:ext cx="4939330" cy="3513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7975F2E-834B-4F73-BE51-D3C5E192AF02}"/>
              </a:ext>
            </a:extLst>
          </p:cNvPr>
          <p:cNvSpPr txBox="1"/>
          <p:nvPr/>
        </p:nvSpPr>
        <p:spPr>
          <a:xfrm>
            <a:off x="6021736" y="6239089"/>
            <a:ext cx="5855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Phthalates are down-stream products in petroleum industry 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B30DE352-0579-4B75-BDEF-D403712173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2596" y="4445390"/>
            <a:ext cx="2269564" cy="151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Phthalate - Wikipedia">
            <a:extLst>
              <a:ext uri="{FF2B5EF4-FFF2-40B4-BE49-F238E27FC236}">
                <a16:creationId xmlns:a16="http://schemas.microsoft.com/office/drawing/2014/main" id="{8066E321-1FDF-4CDE-A67B-432A95796F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6161" y="4402667"/>
            <a:ext cx="1512456" cy="1555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C3A7454-3626-49E6-B62C-1DAA6F9233BD}"/>
              </a:ext>
            </a:extLst>
          </p:cNvPr>
          <p:cNvSpPr/>
          <p:nvPr/>
        </p:nvSpPr>
        <p:spPr>
          <a:xfrm>
            <a:off x="7770635" y="3646319"/>
            <a:ext cx="21842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US" dirty="0">
                <a:solidFill>
                  <a:schemeClr val="dk1"/>
                </a:solidFill>
              </a:rPr>
              <a:t>Toxic but widely used</a:t>
            </a:r>
          </a:p>
        </p:txBody>
      </p:sp>
      <p:pic>
        <p:nvPicPr>
          <p:cNvPr id="2058" name="Picture 10" descr="Carcinogenic Symbol Images, Stock Photos &amp; Vectors | Shutterstock">
            <a:extLst>
              <a:ext uri="{FF2B5EF4-FFF2-40B4-BE49-F238E27FC236}">
                <a16:creationId xmlns:a16="http://schemas.microsoft.com/office/drawing/2014/main" id="{9A5BBDA0-DA27-44E6-84AB-3327FC9323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437"/>
          <a:stretch/>
        </p:blipFill>
        <p:spPr bwMode="auto">
          <a:xfrm>
            <a:off x="7373036" y="1899346"/>
            <a:ext cx="1213496" cy="1196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541C45FE-CD18-45E2-9C8E-11D66F758BB8}"/>
              </a:ext>
            </a:extLst>
          </p:cNvPr>
          <p:cNvSpPr/>
          <p:nvPr/>
        </p:nvSpPr>
        <p:spPr>
          <a:xfrm>
            <a:off x="7350348" y="3152344"/>
            <a:ext cx="124752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sz="1600" dirty="0">
                <a:solidFill>
                  <a:srgbClr val="FF0000"/>
                </a:solidFill>
              </a:rPr>
              <a:t>Carcinogenic</a:t>
            </a:r>
          </a:p>
        </p:txBody>
      </p:sp>
      <p:pic>
        <p:nvPicPr>
          <p:cNvPr id="2060" name="Picture 12" descr="Sodium Chloride (Saline) 0.9 IV Bags 1000 mL (1-Bag ...">
            <a:extLst>
              <a:ext uri="{FF2B5EF4-FFF2-40B4-BE49-F238E27FC236}">
                <a16:creationId xmlns:a16="http://schemas.microsoft.com/office/drawing/2014/main" id="{D3AFCCA4-5A10-4343-B8AD-4978168436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5033" y="1832793"/>
            <a:ext cx="1213496" cy="1213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1EC9768F-B50C-4933-AABD-A82348DB12F2}"/>
              </a:ext>
            </a:extLst>
          </p:cNvPr>
          <p:cNvSpPr/>
          <p:nvPr/>
        </p:nvSpPr>
        <p:spPr>
          <a:xfrm>
            <a:off x="10533577" y="5837120"/>
            <a:ext cx="10836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dk1"/>
                </a:solidFill>
              </a:rPr>
              <a:t>Phthalate</a:t>
            </a:r>
            <a:endParaRPr lang="en-US" dirty="0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74023574-7AF6-4729-B3DD-F8CDF1109ECA}"/>
              </a:ext>
            </a:extLst>
          </p:cNvPr>
          <p:cNvSpPr/>
          <p:nvPr/>
        </p:nvSpPr>
        <p:spPr>
          <a:xfrm>
            <a:off x="8673434" y="5029162"/>
            <a:ext cx="1281453" cy="36933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5EC0439-B6FF-4A70-8C6B-8E58D17D2A7B}"/>
              </a:ext>
            </a:extLst>
          </p:cNvPr>
          <p:cNvSpPr txBox="1"/>
          <p:nvPr/>
        </p:nvSpPr>
        <p:spPr>
          <a:xfrm>
            <a:off x="387648" y="359349"/>
            <a:ext cx="37497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4B2E83"/>
                </a:solidFill>
              </a:rPr>
              <a:t>Current challenges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E62E04E-7AB1-48CD-A197-71E1FBA578D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48800" y="10120"/>
            <a:ext cx="2743200" cy="995560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B3755932-3A8D-4048-9CF1-036A4E58E0B3}"/>
              </a:ext>
            </a:extLst>
          </p:cNvPr>
          <p:cNvCxnSpPr/>
          <p:nvPr/>
        </p:nvCxnSpPr>
        <p:spPr>
          <a:xfrm>
            <a:off x="387648" y="1107440"/>
            <a:ext cx="748792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29B5F812-8F34-4739-9434-556FB201FFED}"/>
              </a:ext>
            </a:extLst>
          </p:cNvPr>
          <p:cNvSpPr txBox="1"/>
          <p:nvPr/>
        </p:nvSpPr>
        <p:spPr>
          <a:xfrm>
            <a:off x="387648" y="1266885"/>
            <a:ext cx="109682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The most used plasticizer, phthalates raise concerns regarding toxicity and depletion 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BA3285E-C6EC-4435-8D94-6B1558B83E4F}"/>
              </a:ext>
            </a:extLst>
          </p:cNvPr>
          <p:cNvSpPr/>
          <p:nvPr/>
        </p:nvSpPr>
        <p:spPr>
          <a:xfrm>
            <a:off x="5953760" y="1728550"/>
            <a:ext cx="5850592" cy="228710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9C775781-4907-407A-A304-B64BBB03C6B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77524" y="1887994"/>
            <a:ext cx="1295512" cy="1120237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1A4EEB7F-2985-404E-ACDE-D833C969641B}"/>
              </a:ext>
            </a:extLst>
          </p:cNvPr>
          <p:cNvSpPr/>
          <p:nvPr/>
        </p:nvSpPr>
        <p:spPr>
          <a:xfrm>
            <a:off x="6058904" y="3064638"/>
            <a:ext cx="129144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US" sz="1600" dirty="0">
                <a:solidFill>
                  <a:srgbClr val="FF0000"/>
                </a:solidFill>
              </a:rPr>
              <a:t>Reproductive</a:t>
            </a:r>
          </a:p>
          <a:p>
            <a:pPr lvl="0" algn="ctr">
              <a:defRPr/>
            </a:pPr>
            <a:r>
              <a:rPr lang="en-US" sz="1600" dirty="0">
                <a:solidFill>
                  <a:srgbClr val="FF0000"/>
                </a:solidFill>
              </a:rPr>
              <a:t> hazardous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31CF58B-2396-4C64-9427-0B6BBF02D32A}"/>
              </a:ext>
            </a:extLst>
          </p:cNvPr>
          <p:cNvSpPr/>
          <p:nvPr/>
        </p:nvSpPr>
        <p:spPr>
          <a:xfrm>
            <a:off x="10704710" y="3030860"/>
            <a:ext cx="108362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sz="1600" dirty="0"/>
              <a:t>In medical devices</a:t>
            </a:r>
          </a:p>
        </p:txBody>
      </p:sp>
      <p:pic>
        <p:nvPicPr>
          <p:cNvPr id="2062" name="Picture 14" descr="Plasticizer Makers Want A Piece Of The Phthalates Pie | June 22 ...">
            <a:extLst>
              <a:ext uri="{FF2B5EF4-FFF2-40B4-BE49-F238E27FC236}">
                <a16:creationId xmlns:a16="http://schemas.microsoft.com/office/drawing/2014/main" id="{5526CE07-A569-4E4E-88D7-1641078AA3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9461" y="2040425"/>
            <a:ext cx="1610452" cy="1074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59A20E64-D7DB-4F62-8C5C-AC3EF318C1CA}"/>
              </a:ext>
            </a:extLst>
          </p:cNvPr>
          <p:cNvSpPr/>
          <p:nvPr/>
        </p:nvSpPr>
        <p:spPr>
          <a:xfrm>
            <a:off x="9167718" y="3068863"/>
            <a:ext cx="108362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sz="1600" dirty="0"/>
              <a:t>In toys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D67ACB9-30D3-4851-8054-811C218D0EDC}"/>
              </a:ext>
            </a:extLst>
          </p:cNvPr>
          <p:cNvSpPr/>
          <p:nvPr/>
        </p:nvSpPr>
        <p:spPr>
          <a:xfrm>
            <a:off x="5953760" y="4321320"/>
            <a:ext cx="5850592" cy="228710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4501F0B-E182-4312-BAB8-096DC31B8BA4}"/>
              </a:ext>
            </a:extLst>
          </p:cNvPr>
          <p:cNvSpPr/>
          <p:nvPr/>
        </p:nvSpPr>
        <p:spPr>
          <a:xfrm>
            <a:off x="376208" y="1718284"/>
            <a:ext cx="5336962" cy="489012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E5F61583-000A-4C79-BB73-3F8220EC6B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6F6B2-57BF-4DED-BA86-4FF2F54E74D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9765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140A148-DA11-4CD7-8657-2C4ED764120B}"/>
              </a:ext>
            </a:extLst>
          </p:cNvPr>
          <p:cNvSpPr/>
          <p:nvPr/>
        </p:nvSpPr>
        <p:spPr>
          <a:xfrm>
            <a:off x="10213166" y="2037819"/>
            <a:ext cx="1782472" cy="99556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Ideal plasticizer</a:t>
            </a:r>
          </a:p>
          <a:p>
            <a:pPr algn="ctr"/>
            <a:r>
              <a:rPr lang="en-US" b="1" dirty="0"/>
              <a:t>Non-toxic </a:t>
            </a:r>
          </a:p>
          <a:p>
            <a:pPr algn="ctr"/>
            <a:r>
              <a:rPr lang="en-US" b="1" dirty="0"/>
              <a:t>Bio-based</a:t>
            </a:r>
          </a:p>
        </p:txBody>
      </p:sp>
      <p:pic>
        <p:nvPicPr>
          <p:cNvPr id="3074" name="Picture 2" descr="image">
            <a:extLst>
              <a:ext uri="{FF2B5EF4-FFF2-40B4-BE49-F238E27FC236}">
                <a16:creationId xmlns:a16="http://schemas.microsoft.com/office/drawing/2014/main" id="{3EF944F0-240B-4FA6-B183-70B30EE745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648" y="1939438"/>
            <a:ext cx="9589135" cy="1489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570B4AB-5608-412B-B5C5-84AB3E709129}"/>
              </a:ext>
            </a:extLst>
          </p:cNvPr>
          <p:cNvSpPr txBox="1"/>
          <p:nvPr/>
        </p:nvSpPr>
        <p:spPr>
          <a:xfrm>
            <a:off x="387648" y="359349"/>
            <a:ext cx="67153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4B2E83"/>
                </a:solidFill>
              </a:rPr>
              <a:t>Accelerate R&amp;D with data science 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72B9756-35F0-45A5-828E-4D56142A38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8800" y="10120"/>
            <a:ext cx="2743200" cy="995560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2CBDD90-CF5C-4FF2-9193-289A66D0A63B}"/>
              </a:ext>
            </a:extLst>
          </p:cNvPr>
          <p:cNvCxnSpPr/>
          <p:nvPr/>
        </p:nvCxnSpPr>
        <p:spPr>
          <a:xfrm>
            <a:off x="387648" y="1107440"/>
            <a:ext cx="748792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DF430B61-D450-4177-8D0F-4A13666CFE14}"/>
              </a:ext>
            </a:extLst>
          </p:cNvPr>
          <p:cNvSpPr/>
          <p:nvPr/>
        </p:nvSpPr>
        <p:spPr>
          <a:xfrm>
            <a:off x="4040168" y="2037817"/>
            <a:ext cx="1209040" cy="122348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029926-526F-4826-9B2A-1FDA8DA49EE8}"/>
              </a:ext>
            </a:extLst>
          </p:cNvPr>
          <p:cNvSpPr txBox="1"/>
          <p:nvPr/>
        </p:nvSpPr>
        <p:spPr>
          <a:xfrm>
            <a:off x="3610713" y="1387671"/>
            <a:ext cx="2067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Currently most used category </a:t>
            </a:r>
          </a:p>
        </p:txBody>
      </p:sp>
      <p:pic>
        <p:nvPicPr>
          <p:cNvPr id="3076" name="Picture 4" descr="Tools that Accelerate a Newbie's Understanding of Machine Learning">
            <a:extLst>
              <a:ext uri="{FF2B5EF4-FFF2-40B4-BE49-F238E27FC236}">
                <a16:creationId xmlns:a16="http://schemas.microsoft.com/office/drawing/2014/main" id="{0BD45165-CDF1-43CA-AA5A-AF452DD3BA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1281" y="3787821"/>
            <a:ext cx="4022882" cy="290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8494C7E-546B-4CBF-A0BB-4B4A4A9C3320}"/>
              </a:ext>
            </a:extLst>
          </p:cNvPr>
          <p:cNvSpPr txBox="1"/>
          <p:nvPr/>
        </p:nvSpPr>
        <p:spPr>
          <a:xfrm>
            <a:off x="570569" y="4362758"/>
            <a:ext cx="67153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Machine learning sees thing from different aspects compared to human, providing different insights that accelerate research and discoveries.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6D4D079-088B-40E3-BB00-3AF51FDE62F3}"/>
              </a:ext>
            </a:extLst>
          </p:cNvPr>
          <p:cNvSpPr/>
          <p:nvPr/>
        </p:nvSpPr>
        <p:spPr>
          <a:xfrm>
            <a:off x="290655" y="3288269"/>
            <a:ext cx="54334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5"/>
              </a:rPr>
              <a:t>https://onlinelibrary.wiley.com/doi/10.1002/pola.27917</a:t>
            </a:r>
            <a:endParaRPr lang="en-US" dirty="0"/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6E79E442-9E79-4E95-B440-EA9C10AD4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6F6B2-57BF-4DED-BA86-4FF2F54E74D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0125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FA2C332-D81A-4703-A2A9-C219EB1A9FCB}"/>
              </a:ext>
            </a:extLst>
          </p:cNvPr>
          <p:cNvSpPr/>
          <p:nvPr/>
        </p:nvSpPr>
        <p:spPr>
          <a:xfrm>
            <a:off x="572905" y="2689275"/>
            <a:ext cx="11046189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dirty="0">
                <a:ea typeface="Calibri" panose="020F0502020204030204" pitchFamily="34" charset="0"/>
              </a:rPr>
              <a:t>Discover new correlations between a molecules’ chemical features and its effectiveness as a plasticizer</a:t>
            </a:r>
          </a:p>
          <a:p>
            <a:pPr marL="342900" indent="-342900">
              <a:buFont typeface="+mj-lt"/>
              <a:buAutoNum type="arabicPeriod"/>
            </a:pPr>
            <a:endParaRPr lang="en-US" sz="2400" dirty="0">
              <a:ea typeface="Calibri" panose="020F050202020403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400" dirty="0">
                <a:ea typeface="Calibri" panose="020F0502020204030204" pitchFamily="34" charset="0"/>
              </a:rPr>
              <a:t>Generate new molecules of high potentials as plasticizers </a:t>
            </a:r>
          </a:p>
          <a:p>
            <a:pPr marL="342900" indent="-342900">
              <a:buFont typeface="+mj-lt"/>
              <a:buAutoNum type="arabicPeriod"/>
            </a:pPr>
            <a:endParaRPr lang="en-US" sz="2400" dirty="0"/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Assess the toxicity and synthesizability of the new molecules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16E9828-C0A9-4E4E-A977-C7E101F2A79B}"/>
              </a:ext>
            </a:extLst>
          </p:cNvPr>
          <p:cNvSpPr txBox="1"/>
          <p:nvPr/>
        </p:nvSpPr>
        <p:spPr>
          <a:xfrm>
            <a:off x="387648" y="359349"/>
            <a:ext cx="34352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4B2E83"/>
                </a:solidFill>
              </a:rPr>
              <a:t>Project use cases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059B84E-BCA3-4715-993B-C1B4C9EC30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8800" y="10120"/>
            <a:ext cx="2743200" cy="99556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E8B302D-67C5-4319-9826-385F989B4DDC}"/>
              </a:ext>
            </a:extLst>
          </p:cNvPr>
          <p:cNvCxnSpPr/>
          <p:nvPr/>
        </p:nvCxnSpPr>
        <p:spPr>
          <a:xfrm>
            <a:off x="387648" y="1107440"/>
            <a:ext cx="748792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150017EB-6795-41C3-AB70-3D8B46398F5C}"/>
              </a:ext>
            </a:extLst>
          </p:cNvPr>
          <p:cNvSpPr txBox="1"/>
          <p:nvPr/>
        </p:nvSpPr>
        <p:spPr>
          <a:xfrm>
            <a:off x="487680" y="1534160"/>
            <a:ext cx="80062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In this project we are building a toolkit that could be used in :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9ED3436-3898-409B-8DCA-C3082AE69C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6F6B2-57BF-4DED-BA86-4FF2F54E74D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677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1C7C398-7FF6-4FA3-83DE-0CECC71BE4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3988" y="3536866"/>
            <a:ext cx="576049" cy="685773"/>
          </a:xfrm>
          <a:prstGeom prst="rect">
            <a:avLst/>
          </a:prstGeom>
        </p:spPr>
      </p:pic>
      <p:pic>
        <p:nvPicPr>
          <p:cNvPr id="11" name="Picture 10" descr="A picture containing baseball, ball, sitting, photo&#10;&#10;Description automatically generated">
            <a:extLst>
              <a:ext uri="{FF2B5EF4-FFF2-40B4-BE49-F238E27FC236}">
                <a16:creationId xmlns:a16="http://schemas.microsoft.com/office/drawing/2014/main" id="{E9D7F6CD-E51C-4022-93A0-EC676C7E92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6069" y="3582149"/>
            <a:ext cx="576050" cy="577258"/>
          </a:xfrm>
          <a:prstGeom prst="rect">
            <a:avLst/>
          </a:prstGeom>
        </p:spPr>
      </p:pic>
      <p:sp>
        <p:nvSpPr>
          <p:cNvPr id="12" name="Trapezoid 11">
            <a:extLst>
              <a:ext uri="{FF2B5EF4-FFF2-40B4-BE49-F238E27FC236}">
                <a16:creationId xmlns:a16="http://schemas.microsoft.com/office/drawing/2014/main" id="{F469E430-3F66-4BB3-81CE-416240FBF45A}"/>
              </a:ext>
            </a:extLst>
          </p:cNvPr>
          <p:cNvSpPr/>
          <p:nvPr/>
        </p:nvSpPr>
        <p:spPr>
          <a:xfrm rot="5400000">
            <a:off x="4112409" y="3434633"/>
            <a:ext cx="1134658" cy="1011381"/>
          </a:xfrm>
          <a:prstGeom prst="trapezoi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3" name="Trapezoid 12">
            <a:extLst>
              <a:ext uri="{FF2B5EF4-FFF2-40B4-BE49-F238E27FC236}">
                <a16:creationId xmlns:a16="http://schemas.microsoft.com/office/drawing/2014/main" id="{8D7A1A86-67E0-467B-9B80-5BCC95FFFE25}"/>
              </a:ext>
            </a:extLst>
          </p:cNvPr>
          <p:cNvSpPr/>
          <p:nvPr/>
        </p:nvSpPr>
        <p:spPr>
          <a:xfrm rot="16200000">
            <a:off x="7393811" y="3354566"/>
            <a:ext cx="1134658" cy="1011381"/>
          </a:xfrm>
          <a:prstGeom prst="trapezoi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749C24C-9782-4614-82DB-9E05C53D6E0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758" t="19273" r="10000"/>
          <a:stretch/>
        </p:blipFill>
        <p:spPr>
          <a:xfrm>
            <a:off x="5463480" y="3429000"/>
            <a:ext cx="1759528" cy="1180101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515AE54B-B7F8-4AF7-B8F9-663418943901}"/>
              </a:ext>
            </a:extLst>
          </p:cNvPr>
          <p:cNvGrpSpPr/>
          <p:nvPr/>
        </p:nvGrpSpPr>
        <p:grpSpPr>
          <a:xfrm>
            <a:off x="4310284" y="3554599"/>
            <a:ext cx="738908" cy="758292"/>
            <a:chOff x="1864522" y="1758161"/>
            <a:chExt cx="738908" cy="758292"/>
          </a:xfrm>
        </p:grpSpPr>
        <p:sp>
          <p:nvSpPr>
            <p:cNvPr id="16" name="Trapezoid 15">
              <a:extLst>
                <a:ext uri="{FF2B5EF4-FFF2-40B4-BE49-F238E27FC236}">
                  <a16:creationId xmlns:a16="http://schemas.microsoft.com/office/drawing/2014/main" id="{EE293868-29AC-4CC4-B542-550BD84A00C4}"/>
                </a:ext>
              </a:extLst>
            </p:cNvPr>
            <p:cNvSpPr/>
            <p:nvPr/>
          </p:nvSpPr>
          <p:spPr>
            <a:xfrm rot="5400000">
              <a:off x="1854830" y="1767853"/>
              <a:ext cx="758292" cy="738908"/>
            </a:xfrm>
            <a:prstGeom prst="trapezoid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15150442-EE8D-443C-86CC-5C7D98266261}"/>
                </a:ext>
              </a:extLst>
            </p:cNvPr>
            <p:cNvSpPr/>
            <p:nvPr/>
          </p:nvSpPr>
          <p:spPr>
            <a:xfrm>
              <a:off x="1931364" y="1865049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7C56127A-803A-410E-BCD3-EAC2A8FEE735}"/>
                </a:ext>
              </a:extLst>
            </p:cNvPr>
            <p:cNvSpPr/>
            <p:nvPr/>
          </p:nvSpPr>
          <p:spPr>
            <a:xfrm>
              <a:off x="1931364" y="2013214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B4E77E5D-77B0-4F25-8093-7352C56E4B6D}"/>
                </a:ext>
              </a:extLst>
            </p:cNvPr>
            <p:cNvSpPr/>
            <p:nvPr/>
          </p:nvSpPr>
          <p:spPr>
            <a:xfrm>
              <a:off x="1931364" y="2161379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CFD484F7-228B-468A-B1E3-E7D94A6C69D0}"/>
                </a:ext>
              </a:extLst>
            </p:cNvPr>
            <p:cNvSpPr/>
            <p:nvPr/>
          </p:nvSpPr>
          <p:spPr>
            <a:xfrm>
              <a:off x="1931364" y="2309544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0610B344-0256-4496-BFC8-D893C22D531C}"/>
                </a:ext>
              </a:extLst>
            </p:cNvPr>
            <p:cNvSpPr/>
            <p:nvPr/>
          </p:nvSpPr>
          <p:spPr>
            <a:xfrm>
              <a:off x="2194315" y="1941672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D4A9868C-9CD3-49BF-B0FB-7AB0AEF43CA1}"/>
                </a:ext>
              </a:extLst>
            </p:cNvPr>
            <p:cNvSpPr/>
            <p:nvPr/>
          </p:nvSpPr>
          <p:spPr>
            <a:xfrm>
              <a:off x="2194315" y="2093410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5F206134-C46B-42CF-A215-4A60FB9A9846}"/>
                </a:ext>
              </a:extLst>
            </p:cNvPr>
            <p:cNvSpPr/>
            <p:nvPr/>
          </p:nvSpPr>
          <p:spPr>
            <a:xfrm>
              <a:off x="2194315" y="2237396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982466AC-0722-4E13-9E9C-1736F2DD553E}"/>
                </a:ext>
              </a:extLst>
            </p:cNvPr>
            <p:cNvSpPr/>
            <p:nvPr/>
          </p:nvSpPr>
          <p:spPr>
            <a:xfrm>
              <a:off x="2428872" y="2011488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121B39B0-7F9F-4F7D-A54D-450953D81565}"/>
                </a:ext>
              </a:extLst>
            </p:cNvPr>
            <p:cNvSpPr/>
            <p:nvPr/>
          </p:nvSpPr>
          <p:spPr>
            <a:xfrm>
              <a:off x="2428872" y="2161379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3AEEF52-A1B2-4E9C-8BC5-40F4CEE2F4C8}"/>
                </a:ext>
              </a:extLst>
            </p:cNvPr>
            <p:cNvCxnSpPr>
              <a:cxnSpLocks/>
              <a:endCxn id="21" idx="2"/>
            </p:cNvCxnSpPr>
            <p:nvPr/>
          </p:nvCxnSpPr>
          <p:spPr>
            <a:xfrm>
              <a:off x="2039996" y="1922697"/>
              <a:ext cx="154319" cy="76623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9FD1F27-BDEB-466A-83E1-D4A104DBE30F}"/>
                </a:ext>
              </a:extLst>
            </p:cNvPr>
            <p:cNvCxnSpPr>
              <a:cxnSpLocks/>
              <a:stCxn id="17" idx="6"/>
              <a:endCxn id="22" idx="2"/>
            </p:cNvCxnSpPr>
            <p:nvPr/>
          </p:nvCxnSpPr>
          <p:spPr>
            <a:xfrm>
              <a:off x="2039996" y="1922697"/>
              <a:ext cx="154319" cy="228361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C101C8F4-C49B-432F-8E2D-68A54AE32B7C}"/>
                </a:ext>
              </a:extLst>
            </p:cNvPr>
            <p:cNvCxnSpPr>
              <a:cxnSpLocks/>
              <a:stCxn id="17" idx="6"/>
              <a:endCxn id="23" idx="2"/>
            </p:cNvCxnSpPr>
            <p:nvPr/>
          </p:nvCxnSpPr>
          <p:spPr>
            <a:xfrm>
              <a:off x="2039996" y="1922697"/>
              <a:ext cx="154319" cy="37234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311E0A3-197E-434F-B69A-0FCBA00BC36D}"/>
                </a:ext>
              </a:extLst>
            </p:cNvPr>
            <p:cNvCxnSpPr>
              <a:cxnSpLocks/>
              <a:endCxn id="21" idx="2"/>
            </p:cNvCxnSpPr>
            <p:nvPr/>
          </p:nvCxnSpPr>
          <p:spPr>
            <a:xfrm flipV="1">
              <a:off x="2039996" y="1999320"/>
              <a:ext cx="154319" cy="72980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6F5354E0-E7F3-4FF4-9BF0-F20E5A3042FC}"/>
                </a:ext>
              </a:extLst>
            </p:cNvPr>
            <p:cNvCxnSpPr>
              <a:cxnSpLocks/>
              <a:stCxn id="18" idx="6"/>
              <a:endCxn id="22" idx="2"/>
            </p:cNvCxnSpPr>
            <p:nvPr/>
          </p:nvCxnSpPr>
          <p:spPr>
            <a:xfrm>
              <a:off x="2039996" y="2070862"/>
              <a:ext cx="154319" cy="80196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D7EA2C7F-B5F9-4BED-9188-05168183D3D0}"/>
                </a:ext>
              </a:extLst>
            </p:cNvPr>
            <p:cNvCxnSpPr>
              <a:cxnSpLocks/>
              <a:stCxn id="18" idx="6"/>
              <a:endCxn id="23" idx="2"/>
            </p:cNvCxnSpPr>
            <p:nvPr/>
          </p:nvCxnSpPr>
          <p:spPr>
            <a:xfrm>
              <a:off x="2039996" y="2070862"/>
              <a:ext cx="154319" cy="224182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EE0E79F-75CB-4EA4-B815-87C5036C562A}"/>
                </a:ext>
              </a:extLst>
            </p:cNvPr>
            <p:cNvCxnSpPr>
              <a:cxnSpLocks/>
              <a:stCxn id="19" idx="6"/>
              <a:endCxn id="21" idx="2"/>
            </p:cNvCxnSpPr>
            <p:nvPr/>
          </p:nvCxnSpPr>
          <p:spPr>
            <a:xfrm flipV="1">
              <a:off x="2039996" y="1999320"/>
              <a:ext cx="154319" cy="21970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E296F0B9-1BF7-4174-B54B-082E832447F9}"/>
                </a:ext>
              </a:extLst>
            </p:cNvPr>
            <p:cNvCxnSpPr>
              <a:cxnSpLocks/>
              <a:stCxn id="19" idx="6"/>
              <a:endCxn id="22" idx="2"/>
            </p:cNvCxnSpPr>
            <p:nvPr/>
          </p:nvCxnSpPr>
          <p:spPr>
            <a:xfrm flipV="1">
              <a:off x="2039996" y="2151058"/>
              <a:ext cx="154319" cy="67969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0EE0280F-AF9E-40A9-A327-39CFB51674A8}"/>
                </a:ext>
              </a:extLst>
            </p:cNvPr>
            <p:cNvCxnSpPr>
              <a:cxnSpLocks/>
              <a:stCxn id="19" idx="6"/>
              <a:endCxn id="23" idx="2"/>
            </p:cNvCxnSpPr>
            <p:nvPr/>
          </p:nvCxnSpPr>
          <p:spPr>
            <a:xfrm>
              <a:off x="2039996" y="2219027"/>
              <a:ext cx="154319" cy="7601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EBFBBE7-E915-4AAE-B013-A2AE02A85772}"/>
                </a:ext>
              </a:extLst>
            </p:cNvPr>
            <p:cNvCxnSpPr>
              <a:cxnSpLocks/>
              <a:stCxn id="20" idx="6"/>
              <a:endCxn id="21" idx="2"/>
            </p:cNvCxnSpPr>
            <p:nvPr/>
          </p:nvCxnSpPr>
          <p:spPr>
            <a:xfrm flipV="1">
              <a:off x="2039996" y="1999320"/>
              <a:ext cx="154319" cy="367872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14A74F3-7B51-4B33-9649-282C50DD6FE8}"/>
                </a:ext>
              </a:extLst>
            </p:cNvPr>
            <p:cNvCxnSpPr>
              <a:cxnSpLocks/>
              <a:stCxn id="20" idx="6"/>
              <a:endCxn id="22" idx="2"/>
            </p:cNvCxnSpPr>
            <p:nvPr/>
          </p:nvCxnSpPr>
          <p:spPr>
            <a:xfrm flipV="1">
              <a:off x="2039996" y="2151058"/>
              <a:ext cx="154319" cy="216134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447E6BD-2DB6-4924-B7FE-A25965F7CA42}"/>
                </a:ext>
              </a:extLst>
            </p:cNvPr>
            <p:cNvCxnSpPr>
              <a:cxnSpLocks/>
              <a:stCxn id="20" idx="6"/>
              <a:endCxn id="23" idx="2"/>
            </p:cNvCxnSpPr>
            <p:nvPr/>
          </p:nvCxnSpPr>
          <p:spPr>
            <a:xfrm flipV="1">
              <a:off x="2039996" y="2295044"/>
              <a:ext cx="154319" cy="72148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1D3A7A0-01CC-425E-9D28-A658E068D7B1}"/>
                </a:ext>
              </a:extLst>
            </p:cNvPr>
            <p:cNvCxnSpPr>
              <a:cxnSpLocks/>
              <a:stCxn id="21" idx="6"/>
              <a:endCxn id="24" idx="2"/>
            </p:cNvCxnSpPr>
            <p:nvPr/>
          </p:nvCxnSpPr>
          <p:spPr>
            <a:xfrm>
              <a:off x="2302947" y="1999320"/>
              <a:ext cx="125925" cy="69816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857F55C9-F31C-41A5-AABC-C36E8B775BAD}"/>
                </a:ext>
              </a:extLst>
            </p:cNvPr>
            <p:cNvCxnSpPr>
              <a:cxnSpLocks/>
              <a:stCxn id="22" idx="6"/>
              <a:endCxn id="24" idx="2"/>
            </p:cNvCxnSpPr>
            <p:nvPr/>
          </p:nvCxnSpPr>
          <p:spPr>
            <a:xfrm flipV="1">
              <a:off x="2302947" y="2069136"/>
              <a:ext cx="125925" cy="81922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E428493-2FCC-4093-8086-1E19C09F8267}"/>
                </a:ext>
              </a:extLst>
            </p:cNvPr>
            <p:cNvCxnSpPr>
              <a:cxnSpLocks/>
              <a:stCxn id="23" idx="6"/>
              <a:endCxn id="24" idx="2"/>
            </p:cNvCxnSpPr>
            <p:nvPr/>
          </p:nvCxnSpPr>
          <p:spPr>
            <a:xfrm flipV="1">
              <a:off x="2302947" y="2069136"/>
              <a:ext cx="125925" cy="225908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B3CA515A-257D-4745-AC3D-4CD46C16A046}"/>
                </a:ext>
              </a:extLst>
            </p:cNvPr>
            <p:cNvCxnSpPr>
              <a:cxnSpLocks/>
              <a:stCxn id="21" idx="6"/>
              <a:endCxn id="25" idx="2"/>
            </p:cNvCxnSpPr>
            <p:nvPr/>
          </p:nvCxnSpPr>
          <p:spPr>
            <a:xfrm>
              <a:off x="2302947" y="1999320"/>
              <a:ext cx="125925" cy="21970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D5459F38-13FE-4424-9901-4C7759D456C8}"/>
                </a:ext>
              </a:extLst>
            </p:cNvPr>
            <p:cNvCxnSpPr>
              <a:cxnSpLocks/>
              <a:stCxn id="25" idx="2"/>
              <a:endCxn id="22" idx="6"/>
            </p:cNvCxnSpPr>
            <p:nvPr/>
          </p:nvCxnSpPr>
          <p:spPr>
            <a:xfrm flipH="1" flipV="1">
              <a:off x="2302947" y="2151058"/>
              <a:ext cx="125925" cy="67969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601B1591-A90B-42DA-AD0E-1F1D39638336}"/>
                </a:ext>
              </a:extLst>
            </p:cNvPr>
            <p:cNvCxnSpPr>
              <a:cxnSpLocks/>
              <a:stCxn id="25" idx="2"/>
              <a:endCxn id="23" idx="6"/>
            </p:cNvCxnSpPr>
            <p:nvPr/>
          </p:nvCxnSpPr>
          <p:spPr>
            <a:xfrm flipH="1">
              <a:off x="2302947" y="2219027"/>
              <a:ext cx="125925" cy="7601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334FB67E-CC00-4EA0-981B-2590E297FDBF}"/>
              </a:ext>
            </a:extLst>
          </p:cNvPr>
          <p:cNvGrpSpPr/>
          <p:nvPr/>
        </p:nvGrpSpPr>
        <p:grpSpPr>
          <a:xfrm rot="10800000">
            <a:off x="7591686" y="3474260"/>
            <a:ext cx="738908" cy="758292"/>
            <a:chOff x="1864522" y="1758161"/>
            <a:chExt cx="738908" cy="758292"/>
          </a:xfrm>
        </p:grpSpPr>
        <p:sp>
          <p:nvSpPr>
            <p:cNvPr id="45" name="Trapezoid 44">
              <a:extLst>
                <a:ext uri="{FF2B5EF4-FFF2-40B4-BE49-F238E27FC236}">
                  <a16:creationId xmlns:a16="http://schemas.microsoft.com/office/drawing/2014/main" id="{A28956FF-4873-4901-A127-2FC90BF98C37}"/>
                </a:ext>
              </a:extLst>
            </p:cNvPr>
            <p:cNvSpPr/>
            <p:nvPr/>
          </p:nvSpPr>
          <p:spPr>
            <a:xfrm rot="5400000">
              <a:off x="1854830" y="1767853"/>
              <a:ext cx="758292" cy="738908"/>
            </a:xfrm>
            <a:prstGeom prst="trapezoid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6E7596ED-3320-444D-A823-E71A7271CBCD}"/>
                </a:ext>
              </a:extLst>
            </p:cNvPr>
            <p:cNvSpPr/>
            <p:nvPr/>
          </p:nvSpPr>
          <p:spPr>
            <a:xfrm>
              <a:off x="1931364" y="1865049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85D06A90-1A1B-4E51-B3CF-CEE0DD6DCB1A}"/>
                </a:ext>
              </a:extLst>
            </p:cNvPr>
            <p:cNvSpPr/>
            <p:nvPr/>
          </p:nvSpPr>
          <p:spPr>
            <a:xfrm>
              <a:off x="1931364" y="2013214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E5437876-4BA0-4367-8853-33A07DD11234}"/>
                </a:ext>
              </a:extLst>
            </p:cNvPr>
            <p:cNvSpPr/>
            <p:nvPr/>
          </p:nvSpPr>
          <p:spPr>
            <a:xfrm>
              <a:off x="1931364" y="2161379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F183EB7B-7E2C-4A75-A589-35AA06704235}"/>
                </a:ext>
              </a:extLst>
            </p:cNvPr>
            <p:cNvSpPr/>
            <p:nvPr/>
          </p:nvSpPr>
          <p:spPr>
            <a:xfrm>
              <a:off x="1931364" y="2309544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C0017BCE-9D4F-4A2D-8F7B-A5DBAE94E384}"/>
                </a:ext>
              </a:extLst>
            </p:cNvPr>
            <p:cNvSpPr/>
            <p:nvPr/>
          </p:nvSpPr>
          <p:spPr>
            <a:xfrm>
              <a:off x="2194315" y="1941672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74319C32-C4E3-490C-AE7A-F7A5FA262DFA}"/>
                </a:ext>
              </a:extLst>
            </p:cNvPr>
            <p:cNvSpPr/>
            <p:nvPr/>
          </p:nvSpPr>
          <p:spPr>
            <a:xfrm>
              <a:off x="2194315" y="2093410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DD89914E-E030-433E-A254-208064CD2C02}"/>
                </a:ext>
              </a:extLst>
            </p:cNvPr>
            <p:cNvSpPr/>
            <p:nvPr/>
          </p:nvSpPr>
          <p:spPr>
            <a:xfrm>
              <a:off x="2194315" y="2237396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F9F0BE8C-43DD-4C15-8322-6D7F34A0C8BF}"/>
                </a:ext>
              </a:extLst>
            </p:cNvPr>
            <p:cNvSpPr/>
            <p:nvPr/>
          </p:nvSpPr>
          <p:spPr>
            <a:xfrm>
              <a:off x="2428872" y="2011488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99702E1D-9D02-4AF0-953B-F808E4FC3723}"/>
                </a:ext>
              </a:extLst>
            </p:cNvPr>
            <p:cNvSpPr/>
            <p:nvPr/>
          </p:nvSpPr>
          <p:spPr>
            <a:xfrm>
              <a:off x="2428872" y="2161379"/>
              <a:ext cx="108632" cy="115296"/>
            </a:xfrm>
            <a:prstGeom prst="ellipse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FB9BA70C-854C-4377-8FDB-AC7EB34F157D}"/>
                </a:ext>
              </a:extLst>
            </p:cNvPr>
            <p:cNvCxnSpPr>
              <a:cxnSpLocks/>
              <a:endCxn id="50" idx="2"/>
            </p:cNvCxnSpPr>
            <p:nvPr/>
          </p:nvCxnSpPr>
          <p:spPr>
            <a:xfrm>
              <a:off x="2039996" y="1922697"/>
              <a:ext cx="154319" cy="76623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B874FEF0-C1CA-4F8F-870E-18E8D680A87C}"/>
                </a:ext>
              </a:extLst>
            </p:cNvPr>
            <p:cNvCxnSpPr>
              <a:cxnSpLocks/>
              <a:stCxn id="46" idx="6"/>
              <a:endCxn id="51" idx="2"/>
            </p:cNvCxnSpPr>
            <p:nvPr/>
          </p:nvCxnSpPr>
          <p:spPr>
            <a:xfrm>
              <a:off x="2039996" y="1922697"/>
              <a:ext cx="154319" cy="228361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A5301A4B-EC1B-4935-873C-A98B15F51FA6}"/>
                </a:ext>
              </a:extLst>
            </p:cNvPr>
            <p:cNvCxnSpPr>
              <a:cxnSpLocks/>
              <a:stCxn id="46" idx="6"/>
              <a:endCxn id="52" idx="2"/>
            </p:cNvCxnSpPr>
            <p:nvPr/>
          </p:nvCxnSpPr>
          <p:spPr>
            <a:xfrm>
              <a:off x="2039996" y="1922697"/>
              <a:ext cx="154319" cy="37234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47A09740-502D-42A0-97B8-16A2E7AFC28D}"/>
                </a:ext>
              </a:extLst>
            </p:cNvPr>
            <p:cNvCxnSpPr>
              <a:cxnSpLocks/>
              <a:endCxn id="50" idx="2"/>
            </p:cNvCxnSpPr>
            <p:nvPr/>
          </p:nvCxnSpPr>
          <p:spPr>
            <a:xfrm flipV="1">
              <a:off x="2039996" y="1999320"/>
              <a:ext cx="154319" cy="72980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FCD939B4-934D-4B2B-B683-93BC9B6D25E6}"/>
                </a:ext>
              </a:extLst>
            </p:cNvPr>
            <p:cNvCxnSpPr>
              <a:cxnSpLocks/>
              <a:stCxn id="47" idx="6"/>
              <a:endCxn id="51" idx="2"/>
            </p:cNvCxnSpPr>
            <p:nvPr/>
          </p:nvCxnSpPr>
          <p:spPr>
            <a:xfrm>
              <a:off x="2039996" y="2070862"/>
              <a:ext cx="154319" cy="80196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9A90CBAD-D0A7-4038-AB8D-58D3CD335ABE}"/>
                </a:ext>
              </a:extLst>
            </p:cNvPr>
            <p:cNvCxnSpPr>
              <a:cxnSpLocks/>
              <a:stCxn id="47" idx="6"/>
              <a:endCxn id="52" idx="2"/>
            </p:cNvCxnSpPr>
            <p:nvPr/>
          </p:nvCxnSpPr>
          <p:spPr>
            <a:xfrm>
              <a:off x="2039996" y="2070862"/>
              <a:ext cx="154319" cy="224182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63B6FA00-573E-4C84-BECE-2CE951C50604}"/>
                </a:ext>
              </a:extLst>
            </p:cNvPr>
            <p:cNvCxnSpPr>
              <a:cxnSpLocks/>
              <a:stCxn id="48" idx="6"/>
              <a:endCxn id="50" idx="2"/>
            </p:cNvCxnSpPr>
            <p:nvPr/>
          </p:nvCxnSpPr>
          <p:spPr>
            <a:xfrm flipV="1">
              <a:off x="2039996" y="1999320"/>
              <a:ext cx="154319" cy="21970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9ADE082D-EDCA-417B-AABE-405EC9F7B309}"/>
                </a:ext>
              </a:extLst>
            </p:cNvPr>
            <p:cNvCxnSpPr>
              <a:cxnSpLocks/>
              <a:stCxn id="48" idx="6"/>
              <a:endCxn id="51" idx="2"/>
            </p:cNvCxnSpPr>
            <p:nvPr/>
          </p:nvCxnSpPr>
          <p:spPr>
            <a:xfrm flipV="1">
              <a:off x="2039996" y="2151058"/>
              <a:ext cx="154319" cy="67969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3569B7B4-C58F-446C-A055-6DC501C5EEEF}"/>
                </a:ext>
              </a:extLst>
            </p:cNvPr>
            <p:cNvCxnSpPr>
              <a:cxnSpLocks/>
              <a:stCxn id="48" idx="6"/>
              <a:endCxn id="52" idx="2"/>
            </p:cNvCxnSpPr>
            <p:nvPr/>
          </p:nvCxnSpPr>
          <p:spPr>
            <a:xfrm>
              <a:off x="2039996" y="2219027"/>
              <a:ext cx="154319" cy="7601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FDCBF8D7-A8CB-4BA2-8520-86952BA5C5C9}"/>
                </a:ext>
              </a:extLst>
            </p:cNvPr>
            <p:cNvCxnSpPr>
              <a:cxnSpLocks/>
              <a:stCxn id="49" idx="6"/>
              <a:endCxn id="50" idx="2"/>
            </p:cNvCxnSpPr>
            <p:nvPr/>
          </p:nvCxnSpPr>
          <p:spPr>
            <a:xfrm flipV="1">
              <a:off x="2039996" y="1999320"/>
              <a:ext cx="154319" cy="367872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D9472194-71F8-40A3-92FC-B95F1726286D}"/>
                </a:ext>
              </a:extLst>
            </p:cNvPr>
            <p:cNvCxnSpPr>
              <a:cxnSpLocks/>
              <a:stCxn id="49" idx="6"/>
              <a:endCxn id="51" idx="2"/>
            </p:cNvCxnSpPr>
            <p:nvPr/>
          </p:nvCxnSpPr>
          <p:spPr>
            <a:xfrm flipV="1">
              <a:off x="2039996" y="2151058"/>
              <a:ext cx="154319" cy="216134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3458D2EA-E61B-4A98-B0AB-325805D0F213}"/>
                </a:ext>
              </a:extLst>
            </p:cNvPr>
            <p:cNvCxnSpPr>
              <a:cxnSpLocks/>
              <a:stCxn id="49" idx="6"/>
              <a:endCxn id="52" idx="2"/>
            </p:cNvCxnSpPr>
            <p:nvPr/>
          </p:nvCxnSpPr>
          <p:spPr>
            <a:xfrm flipV="1">
              <a:off x="2039996" y="2295044"/>
              <a:ext cx="154319" cy="72148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210F96DC-3052-4872-B0C4-118FAC46A47A}"/>
                </a:ext>
              </a:extLst>
            </p:cNvPr>
            <p:cNvCxnSpPr>
              <a:cxnSpLocks/>
              <a:stCxn id="50" idx="6"/>
              <a:endCxn id="53" idx="2"/>
            </p:cNvCxnSpPr>
            <p:nvPr/>
          </p:nvCxnSpPr>
          <p:spPr>
            <a:xfrm>
              <a:off x="2302947" y="1999320"/>
              <a:ext cx="125925" cy="69816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4EB6FE20-D491-4AF7-AD6D-801C57ECD30D}"/>
                </a:ext>
              </a:extLst>
            </p:cNvPr>
            <p:cNvCxnSpPr>
              <a:cxnSpLocks/>
              <a:stCxn id="51" idx="6"/>
              <a:endCxn id="53" idx="2"/>
            </p:cNvCxnSpPr>
            <p:nvPr/>
          </p:nvCxnSpPr>
          <p:spPr>
            <a:xfrm flipV="1">
              <a:off x="2302947" y="2069136"/>
              <a:ext cx="125925" cy="81922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C76809CE-E401-4389-A12B-0C8542D5F701}"/>
                </a:ext>
              </a:extLst>
            </p:cNvPr>
            <p:cNvCxnSpPr>
              <a:cxnSpLocks/>
              <a:stCxn id="52" idx="6"/>
              <a:endCxn id="53" idx="2"/>
            </p:cNvCxnSpPr>
            <p:nvPr/>
          </p:nvCxnSpPr>
          <p:spPr>
            <a:xfrm flipV="1">
              <a:off x="2302947" y="2069136"/>
              <a:ext cx="125925" cy="225908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6F076F4F-37B1-44EE-9707-0ADAA150633B}"/>
                </a:ext>
              </a:extLst>
            </p:cNvPr>
            <p:cNvCxnSpPr>
              <a:cxnSpLocks/>
              <a:stCxn id="50" idx="6"/>
              <a:endCxn id="54" idx="2"/>
            </p:cNvCxnSpPr>
            <p:nvPr/>
          </p:nvCxnSpPr>
          <p:spPr>
            <a:xfrm>
              <a:off x="2302947" y="1999320"/>
              <a:ext cx="125925" cy="21970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B1AAB308-BA7A-4BD3-90D4-71ACA35986E5}"/>
                </a:ext>
              </a:extLst>
            </p:cNvPr>
            <p:cNvCxnSpPr>
              <a:cxnSpLocks/>
              <a:stCxn id="54" idx="2"/>
              <a:endCxn id="51" idx="6"/>
            </p:cNvCxnSpPr>
            <p:nvPr/>
          </p:nvCxnSpPr>
          <p:spPr>
            <a:xfrm flipH="1" flipV="1">
              <a:off x="2302947" y="2151058"/>
              <a:ext cx="125925" cy="67969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2869B9CD-6EFB-43B6-A124-1368A2D8A296}"/>
                </a:ext>
              </a:extLst>
            </p:cNvPr>
            <p:cNvCxnSpPr>
              <a:cxnSpLocks/>
              <a:stCxn id="54" idx="2"/>
              <a:endCxn id="52" idx="6"/>
            </p:cNvCxnSpPr>
            <p:nvPr/>
          </p:nvCxnSpPr>
          <p:spPr>
            <a:xfrm flipH="1">
              <a:off x="2302947" y="2219027"/>
              <a:ext cx="125925" cy="76017"/>
            </a:xfrm>
            <a:prstGeom prst="line">
              <a:avLst/>
            </a:prstGeom>
            <a:ln w="127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3" name="Picture 72">
            <a:extLst>
              <a:ext uri="{FF2B5EF4-FFF2-40B4-BE49-F238E27FC236}">
                <a16:creationId xmlns:a16="http://schemas.microsoft.com/office/drawing/2014/main" id="{B15BDD5B-5FBA-4945-B73D-1F5B4AE90D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5914" y="3419160"/>
            <a:ext cx="576049" cy="685773"/>
          </a:xfrm>
          <a:prstGeom prst="rect">
            <a:avLst/>
          </a:prstGeom>
        </p:spPr>
      </p:pic>
      <p:pic>
        <p:nvPicPr>
          <p:cNvPr id="74" name="Picture 73" descr="A picture containing baseball, ball, sitting, photo&#10;&#10;Description automatically generated">
            <a:extLst>
              <a:ext uri="{FF2B5EF4-FFF2-40B4-BE49-F238E27FC236}">
                <a16:creationId xmlns:a16="http://schemas.microsoft.com/office/drawing/2014/main" id="{2CAACD86-4AF1-4CD5-82A7-5224423E56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3021" y="3695669"/>
            <a:ext cx="576050" cy="577258"/>
          </a:xfrm>
          <a:prstGeom prst="rect">
            <a:avLst/>
          </a:prstGeom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0F0EC1EB-1664-4DE6-BD20-401606B88A53}"/>
              </a:ext>
            </a:extLst>
          </p:cNvPr>
          <p:cNvSpPr txBox="1"/>
          <p:nvPr/>
        </p:nvSpPr>
        <p:spPr>
          <a:xfrm>
            <a:off x="1837144" y="4749448"/>
            <a:ext cx="11635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Feature Gen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690592AA-9529-465C-8D74-15E61B336D2F}"/>
              </a:ext>
            </a:extLst>
          </p:cNvPr>
          <p:cNvSpPr txBox="1"/>
          <p:nvPr/>
        </p:nvSpPr>
        <p:spPr>
          <a:xfrm>
            <a:off x="4305726" y="3073158"/>
            <a:ext cx="10113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Encoder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75E5C79-8243-47CE-9894-C6DB01F1348E}"/>
              </a:ext>
            </a:extLst>
          </p:cNvPr>
          <p:cNvSpPr txBox="1"/>
          <p:nvPr/>
        </p:nvSpPr>
        <p:spPr>
          <a:xfrm>
            <a:off x="7523347" y="2976611"/>
            <a:ext cx="10113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Decoder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FF6E27BF-B948-4293-89F6-01BDDF497C91}"/>
              </a:ext>
            </a:extLst>
          </p:cNvPr>
          <p:cNvSpPr txBox="1"/>
          <p:nvPr/>
        </p:nvSpPr>
        <p:spPr>
          <a:xfrm>
            <a:off x="8699272" y="2861630"/>
            <a:ext cx="17213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Reconstructed</a:t>
            </a:r>
          </a:p>
          <a:p>
            <a:pPr algn="ctr"/>
            <a:r>
              <a:rPr lang="en-US" sz="1600" b="1" dirty="0"/>
              <a:t>SMILES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18043C92-F815-4F44-B771-3E0081EA34D8}"/>
              </a:ext>
            </a:extLst>
          </p:cNvPr>
          <p:cNvSpPr txBox="1"/>
          <p:nvPr/>
        </p:nvSpPr>
        <p:spPr>
          <a:xfrm>
            <a:off x="2510371" y="3106574"/>
            <a:ext cx="11635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SMILES</a:t>
            </a:r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B06FF67B-2DF4-4AA8-8CEE-68C7BDB08FB1}"/>
              </a:ext>
            </a:extLst>
          </p:cNvPr>
          <p:cNvCxnSpPr>
            <a:cxnSpLocks/>
          </p:cNvCxnSpPr>
          <p:nvPr/>
        </p:nvCxnSpPr>
        <p:spPr>
          <a:xfrm>
            <a:off x="3767586" y="3947097"/>
            <a:ext cx="41046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AC35DBEE-A3C5-4DEA-8AD8-39BEACC85ECE}"/>
              </a:ext>
            </a:extLst>
          </p:cNvPr>
          <p:cNvCxnSpPr>
            <a:cxnSpLocks/>
          </p:cNvCxnSpPr>
          <p:nvPr/>
        </p:nvCxnSpPr>
        <p:spPr>
          <a:xfrm flipV="1">
            <a:off x="8466831" y="3879753"/>
            <a:ext cx="369083" cy="1009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B34C7317-C528-49C9-BF20-50E80AA31FD3}"/>
                  </a:ext>
                </a:extLst>
              </p:cNvPr>
              <p:cNvSpPr txBox="1"/>
              <p:nvPr/>
            </p:nvSpPr>
            <p:spPr>
              <a:xfrm>
                <a:off x="5914699" y="6164187"/>
                <a:ext cx="1261632" cy="5579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4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acc>
                      <m:d>
                        <m:dPr>
                          <m:ctrlPr>
                            <a:rPr lang="en-US" sz="1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  <m:t>𝒔𝒂𝒎𝒑𝒍𝒆</m:t>
                              </m:r>
                            </m:sub>
                          </m:sSub>
                        </m:e>
                      </m:d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𝒗</m:t>
                      </m:r>
                    </m:oMath>
                  </m:oMathPara>
                </a14:m>
                <a:endParaRPr lang="en-US" sz="1400" b="1" dirty="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B34C7317-C528-49C9-BF20-50E80AA31F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4699" y="6164187"/>
                <a:ext cx="1261632" cy="557910"/>
              </a:xfrm>
              <a:prstGeom prst="rect">
                <a:avLst/>
              </a:prstGeom>
              <a:blipFill>
                <a:blip r:embed="rId5"/>
                <a:stretch>
                  <a:fillRect t="-1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4" name="Picture 83" descr="A picture containing drawing&#10;&#10;Description automatically generated">
            <a:extLst>
              <a:ext uri="{FF2B5EF4-FFF2-40B4-BE49-F238E27FC236}">
                <a16:creationId xmlns:a16="http://schemas.microsoft.com/office/drawing/2014/main" id="{58948EF4-8A31-46F3-B019-A2B58B1E79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80438" y="5175923"/>
            <a:ext cx="710509" cy="710509"/>
          </a:xfrm>
          <a:prstGeom prst="rect">
            <a:avLst/>
          </a:prstGeom>
        </p:spPr>
      </p:pic>
      <p:pic>
        <p:nvPicPr>
          <p:cNvPr id="85" name="Picture 84" descr="A necklace on a wire&#10;&#10;Description automatically generated">
            <a:extLst>
              <a:ext uri="{FF2B5EF4-FFF2-40B4-BE49-F238E27FC236}">
                <a16:creationId xmlns:a16="http://schemas.microsoft.com/office/drawing/2014/main" id="{8A5B355B-1BA2-4198-8992-A049947BC5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48052" y="5064793"/>
            <a:ext cx="883390" cy="883390"/>
          </a:xfrm>
          <a:prstGeom prst="rect">
            <a:avLst/>
          </a:prstGeom>
        </p:spPr>
      </p:pic>
      <p:cxnSp>
        <p:nvCxnSpPr>
          <p:cNvPr id="86" name="Elbow Connector 159">
            <a:extLst>
              <a:ext uri="{FF2B5EF4-FFF2-40B4-BE49-F238E27FC236}">
                <a16:creationId xmlns:a16="http://schemas.microsoft.com/office/drawing/2014/main" id="{CB105BDA-E0CB-4BA7-84AB-04F05E2CD8A6}"/>
              </a:ext>
            </a:extLst>
          </p:cNvPr>
          <p:cNvCxnSpPr>
            <a:cxnSpLocks/>
            <a:endCxn id="83" idx="3"/>
          </p:cNvCxnSpPr>
          <p:nvPr/>
        </p:nvCxnSpPr>
        <p:spPr>
          <a:xfrm rot="10800000" flipV="1">
            <a:off x="7176331" y="5958146"/>
            <a:ext cx="1241876" cy="484995"/>
          </a:xfrm>
          <a:prstGeom prst="bentConnector3">
            <a:avLst>
              <a:gd name="adj1" fmla="val -723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CF9F1756-C7C6-4DB2-AACD-B325EAB52C2F}"/>
                  </a:ext>
                </a:extLst>
              </p:cNvPr>
              <p:cNvSpPr txBox="1"/>
              <p:nvPr/>
            </p:nvSpPr>
            <p:spPr>
              <a:xfrm>
                <a:off x="7804421" y="4889073"/>
                <a:ext cx="1261632" cy="2525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00" b="1" i="1" smtClean="0">
                          <a:latin typeface="Cambria Math" panose="02040503050406030204" pitchFamily="18" charset="0"/>
                        </a:rPr>
                        <m:t>𝒗</m:t>
                      </m:r>
                      <m:r>
                        <a:rPr lang="en-US" sz="900" b="1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9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900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9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  <m:sub>
                          <m:r>
                            <a:rPr lang="en-US" sz="900" b="1" i="1" smtClean="0">
                              <a:latin typeface="Cambria Math" panose="02040503050406030204" pitchFamily="18" charset="0"/>
                            </a:rPr>
                            <m:t>𝒕𝒐𝒙𝒊𝒄𝒊𝒕𝒚</m:t>
                          </m:r>
                        </m:sub>
                      </m:sSub>
                      <m:r>
                        <a:rPr lang="en-US" sz="900" b="1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9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9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9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  <m:sub>
                          <m:r>
                            <a:rPr lang="en-US" sz="9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𝒔𝒚𝒏𝒕𝒉𝒆𝒔𝒊𝒛𝒂𝒃𝒊𝒍𝒊𝒕𝒚</m:t>
                          </m:r>
                        </m:sub>
                      </m:sSub>
                      <m:r>
                        <a:rPr lang="en-US" sz="900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900" b="1" dirty="0"/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CF9F1756-C7C6-4DB2-AACD-B325EAB52C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4421" y="4889073"/>
                <a:ext cx="1261632" cy="252505"/>
              </a:xfrm>
              <a:prstGeom prst="rect">
                <a:avLst/>
              </a:prstGeom>
              <a:blipFill>
                <a:blip r:embed="rId8"/>
                <a:stretch>
                  <a:fillRect r="-193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8" name="Oval 87">
            <a:extLst>
              <a:ext uri="{FF2B5EF4-FFF2-40B4-BE49-F238E27FC236}">
                <a16:creationId xmlns:a16="http://schemas.microsoft.com/office/drawing/2014/main" id="{514B2EF5-D906-4652-B2BA-6338E5F066B7}"/>
              </a:ext>
            </a:extLst>
          </p:cNvPr>
          <p:cNvSpPr/>
          <p:nvPr/>
        </p:nvSpPr>
        <p:spPr>
          <a:xfrm>
            <a:off x="6781592" y="3716327"/>
            <a:ext cx="45719" cy="45719"/>
          </a:xfrm>
          <a:prstGeom prst="ellipse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45003F63-D1E9-407F-BD37-B8D2F641114A}"/>
              </a:ext>
            </a:extLst>
          </p:cNvPr>
          <p:cNvSpPr/>
          <p:nvPr/>
        </p:nvSpPr>
        <p:spPr>
          <a:xfrm>
            <a:off x="6545515" y="4082073"/>
            <a:ext cx="45719" cy="45719"/>
          </a:xfrm>
          <a:prstGeom prst="ellipse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90" name="Freeform 189">
            <a:extLst>
              <a:ext uri="{FF2B5EF4-FFF2-40B4-BE49-F238E27FC236}">
                <a16:creationId xmlns:a16="http://schemas.microsoft.com/office/drawing/2014/main" id="{EB4E7E37-344A-431E-A7AA-DCE440293053}"/>
              </a:ext>
            </a:extLst>
          </p:cNvPr>
          <p:cNvSpPr/>
          <p:nvPr/>
        </p:nvSpPr>
        <p:spPr>
          <a:xfrm>
            <a:off x="6594475" y="3763696"/>
            <a:ext cx="200025" cy="333375"/>
          </a:xfrm>
          <a:custGeom>
            <a:avLst/>
            <a:gdLst>
              <a:gd name="connsiteX0" fmla="*/ 0 w 200025"/>
              <a:gd name="connsiteY0" fmla="*/ 333375 h 333375"/>
              <a:gd name="connsiteX1" fmla="*/ 107950 w 200025"/>
              <a:gd name="connsiteY1" fmla="*/ 187325 h 333375"/>
              <a:gd name="connsiteX2" fmla="*/ 200025 w 200025"/>
              <a:gd name="connsiteY2" fmla="*/ 0 h 333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0025" h="333375">
                <a:moveTo>
                  <a:pt x="0" y="333375"/>
                </a:moveTo>
                <a:cubicBezTo>
                  <a:pt x="37306" y="288131"/>
                  <a:pt x="74613" y="242887"/>
                  <a:pt x="107950" y="187325"/>
                </a:cubicBezTo>
                <a:cubicBezTo>
                  <a:pt x="141288" y="131762"/>
                  <a:pt x="200025" y="0"/>
                  <a:pt x="200025" y="0"/>
                </a:cubicBezTo>
              </a:path>
            </a:pathLst>
          </a:custGeom>
          <a:noFill/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91" name="Triangle 194">
            <a:extLst>
              <a:ext uri="{FF2B5EF4-FFF2-40B4-BE49-F238E27FC236}">
                <a16:creationId xmlns:a16="http://schemas.microsoft.com/office/drawing/2014/main" id="{248FC75B-C1C7-4FEA-97DC-928F18A74DE8}"/>
              </a:ext>
            </a:extLst>
          </p:cNvPr>
          <p:cNvSpPr/>
          <p:nvPr/>
        </p:nvSpPr>
        <p:spPr>
          <a:xfrm rot="12820643">
            <a:off x="6570904" y="4060374"/>
            <a:ext cx="79194" cy="45719"/>
          </a:xfrm>
          <a:prstGeom prst="triangle">
            <a:avLst/>
          </a:prstGeom>
          <a:solidFill>
            <a:schemeClr val="bg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D615EA06-7172-4FEC-AE36-4AD8584EAE46}"/>
              </a:ext>
            </a:extLst>
          </p:cNvPr>
          <p:cNvSpPr txBox="1"/>
          <p:nvPr/>
        </p:nvSpPr>
        <p:spPr>
          <a:xfrm>
            <a:off x="7778579" y="1516945"/>
            <a:ext cx="23376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Molecular Generation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CB95A1E6-BF83-4830-BF8A-2796682BCE48}"/>
                  </a:ext>
                </a:extLst>
              </p:cNvPr>
              <p:cNvSpPr txBox="1"/>
              <p:nvPr/>
            </p:nvSpPr>
            <p:spPr>
              <a:xfrm>
                <a:off x="7823803" y="2094399"/>
                <a:ext cx="1261632" cy="3130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𝒂𝒓𝒈𝒎𝒂𝒙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sub>
                      </m:sSub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1400" b="1" dirty="0"/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CB95A1E6-BF83-4830-BF8A-2796682BCE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3803" y="2094399"/>
                <a:ext cx="1261632" cy="313034"/>
              </a:xfrm>
              <a:prstGeom prst="rect">
                <a:avLst/>
              </a:prstGeom>
              <a:blipFill>
                <a:blip r:embed="rId9"/>
                <a:stretch>
                  <a:fillRect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4" name="Picture 93">
            <a:extLst>
              <a:ext uri="{FF2B5EF4-FFF2-40B4-BE49-F238E27FC236}">
                <a16:creationId xmlns:a16="http://schemas.microsoft.com/office/drawing/2014/main" id="{A39F7A2B-1D88-4397-A483-0D9A804695D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69913" y="5821144"/>
            <a:ext cx="1261632" cy="87343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BDCC5FF8-1869-426E-8D27-87CF6451A547}"/>
                  </a:ext>
                </a:extLst>
              </p:cNvPr>
              <p:cNvSpPr txBox="1"/>
              <p:nvPr/>
            </p:nvSpPr>
            <p:spPr>
              <a:xfrm>
                <a:off x="2490377" y="5480025"/>
                <a:ext cx="1011383" cy="3411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acc>
                        </m:e>
                        <m:sub>
                          <m:r>
                            <a:rPr lang="en-US" sz="1400" b="1" i="1">
                              <a:latin typeface="Cambria Math" panose="02040503050406030204" pitchFamily="18" charset="0"/>
                            </a:rPr>
                            <m:t>𝒑𝒍𝒂𝒔𝒕𝒊𝒄𝒊𝒛𝒆𝒓</m:t>
                          </m:r>
                        </m:sub>
                      </m:sSub>
                    </m:oMath>
                  </m:oMathPara>
                </a14:m>
                <a:endParaRPr lang="en-US" sz="1400" b="1" dirty="0"/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BDCC5FF8-1869-426E-8D27-87CF6451A5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0377" y="5480025"/>
                <a:ext cx="1011383" cy="341119"/>
              </a:xfrm>
              <a:prstGeom prst="rect">
                <a:avLst/>
              </a:prstGeom>
              <a:blipFill>
                <a:blip r:embed="rId11"/>
                <a:stretch>
                  <a:fillRect t="-1786" b="-3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6" name="Elbow Connector 216">
            <a:extLst>
              <a:ext uri="{FF2B5EF4-FFF2-40B4-BE49-F238E27FC236}">
                <a16:creationId xmlns:a16="http://schemas.microsoft.com/office/drawing/2014/main" id="{103D89C3-740D-425D-B826-9C44B87E2E19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472324" y="2104056"/>
            <a:ext cx="1195864" cy="1454024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7" name="Picture 96" descr="A picture containing indoor, red, necklace, sitting&#10;&#10;Description automatically generated">
            <a:extLst>
              <a:ext uri="{FF2B5EF4-FFF2-40B4-BE49-F238E27FC236}">
                <a16:creationId xmlns:a16="http://schemas.microsoft.com/office/drawing/2014/main" id="{0A8F2EF5-F653-4000-B7BF-E3BFB1860F0E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8933972" y="1888953"/>
            <a:ext cx="955982" cy="709976"/>
          </a:xfrm>
          <a:prstGeom prst="rect">
            <a:avLst/>
          </a:prstGeom>
        </p:spPr>
      </p:pic>
      <p:pic>
        <p:nvPicPr>
          <p:cNvPr id="98" name="Picture 97" descr="A picture containing scissors, tool&#10;&#10;Description automatically generated">
            <a:extLst>
              <a:ext uri="{FF2B5EF4-FFF2-40B4-BE49-F238E27FC236}">
                <a16:creationId xmlns:a16="http://schemas.microsoft.com/office/drawing/2014/main" id="{2EBE0817-1D8A-445E-B5C6-69F4BC7A526A}"/>
              </a:ext>
            </a:extLst>
          </p:cNvPr>
          <p:cNvPicPr>
            <a:picLocks noChangeAspect="1"/>
          </p:cNvPicPr>
          <p:nvPr/>
        </p:nvPicPr>
        <p:blipFill>
          <a:blip r:embed="rId13">
            <a:alphaModFix/>
          </a:blip>
          <a:stretch>
            <a:fillRect/>
          </a:stretch>
        </p:blipFill>
        <p:spPr>
          <a:xfrm rot="5400000">
            <a:off x="5875912" y="4691028"/>
            <a:ext cx="956634" cy="897429"/>
          </a:xfrm>
          <a:prstGeom prst="rect">
            <a:avLst/>
          </a:prstGeom>
        </p:spPr>
      </p:pic>
      <p:sp>
        <p:nvSpPr>
          <p:cNvPr id="99" name="TextBox 98">
            <a:extLst>
              <a:ext uri="{FF2B5EF4-FFF2-40B4-BE49-F238E27FC236}">
                <a16:creationId xmlns:a16="http://schemas.microsoft.com/office/drawing/2014/main" id="{4703098E-E91C-4560-ACFB-30FCC34AF9DF}"/>
              </a:ext>
            </a:extLst>
          </p:cNvPr>
          <p:cNvSpPr txBox="1"/>
          <p:nvPr/>
        </p:nvSpPr>
        <p:spPr>
          <a:xfrm>
            <a:off x="4974081" y="4656561"/>
            <a:ext cx="116355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/>
              <a:t>Property</a:t>
            </a:r>
          </a:p>
          <a:p>
            <a:pPr algn="ctr"/>
            <a:r>
              <a:rPr lang="en-US" sz="1050" b="1" dirty="0"/>
              <a:t>Predictor</a:t>
            </a:r>
          </a:p>
        </p:txBody>
      </p: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A18C5F86-42CE-4CEF-B09A-6BFF28DB9187}"/>
              </a:ext>
            </a:extLst>
          </p:cNvPr>
          <p:cNvCxnSpPr>
            <a:cxnSpLocks/>
          </p:cNvCxnSpPr>
          <p:nvPr/>
        </p:nvCxnSpPr>
        <p:spPr>
          <a:xfrm>
            <a:off x="6374026" y="5761227"/>
            <a:ext cx="0" cy="39330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4" name="TextBox 103">
            <a:extLst>
              <a:ext uri="{FF2B5EF4-FFF2-40B4-BE49-F238E27FC236}">
                <a16:creationId xmlns:a16="http://schemas.microsoft.com/office/drawing/2014/main" id="{7FD3C6C2-C4E0-4017-AC0B-16663B8E5C32}"/>
              </a:ext>
            </a:extLst>
          </p:cNvPr>
          <p:cNvSpPr txBox="1"/>
          <p:nvPr/>
        </p:nvSpPr>
        <p:spPr>
          <a:xfrm>
            <a:off x="387648" y="359349"/>
            <a:ext cx="55106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4B2E83"/>
                </a:solidFill>
              </a:rPr>
              <a:t>Proposed learning pipeline</a:t>
            </a:r>
          </a:p>
        </p:txBody>
      </p:sp>
      <p:pic>
        <p:nvPicPr>
          <p:cNvPr id="105" name="Picture 104">
            <a:extLst>
              <a:ext uri="{FF2B5EF4-FFF2-40B4-BE49-F238E27FC236}">
                <a16:creationId xmlns:a16="http://schemas.microsoft.com/office/drawing/2014/main" id="{D98CF39F-441D-4AEA-8597-C6155AA9096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448800" y="10120"/>
            <a:ext cx="2743200" cy="995560"/>
          </a:xfrm>
          <a:prstGeom prst="rect">
            <a:avLst/>
          </a:prstGeom>
        </p:spPr>
      </p:pic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A9BF0DB4-FE72-4EB0-AC87-16337B8BC893}"/>
              </a:ext>
            </a:extLst>
          </p:cNvPr>
          <p:cNvCxnSpPr/>
          <p:nvPr/>
        </p:nvCxnSpPr>
        <p:spPr>
          <a:xfrm>
            <a:off x="387648" y="1107440"/>
            <a:ext cx="748792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7" name="Rectangle 106">
            <a:extLst>
              <a:ext uri="{FF2B5EF4-FFF2-40B4-BE49-F238E27FC236}">
                <a16:creationId xmlns:a16="http://schemas.microsoft.com/office/drawing/2014/main" id="{F3DDF866-BFCA-48C3-8179-C4CE2E02212E}"/>
              </a:ext>
            </a:extLst>
          </p:cNvPr>
          <p:cNvSpPr/>
          <p:nvPr/>
        </p:nvSpPr>
        <p:spPr>
          <a:xfrm>
            <a:off x="1847330" y="2912012"/>
            <a:ext cx="2062379" cy="3810083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F0"/>
              </a:solidFill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6B193495-E6DF-41BE-9F4E-BB65EBF7F201}"/>
              </a:ext>
            </a:extLst>
          </p:cNvPr>
          <p:cNvSpPr txBox="1"/>
          <p:nvPr/>
        </p:nvSpPr>
        <p:spPr>
          <a:xfrm>
            <a:off x="58491" y="5531177"/>
            <a:ext cx="18350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1) Chemical features and its effectiveness as a plasticizer</a:t>
            </a:r>
          </a:p>
        </p:txBody>
      </p: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715E1878-ADE7-49D6-9D5E-9835C4E92BC4}"/>
              </a:ext>
            </a:extLst>
          </p:cNvPr>
          <p:cNvCxnSpPr>
            <a:cxnSpLocks/>
          </p:cNvCxnSpPr>
          <p:nvPr/>
        </p:nvCxnSpPr>
        <p:spPr>
          <a:xfrm>
            <a:off x="2937193" y="4495768"/>
            <a:ext cx="0" cy="85755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6" name="Rectangle 115">
            <a:extLst>
              <a:ext uri="{FF2B5EF4-FFF2-40B4-BE49-F238E27FC236}">
                <a16:creationId xmlns:a16="http://schemas.microsoft.com/office/drawing/2014/main" id="{1122BCBC-9623-49F0-9CD7-675FB07838CA}"/>
              </a:ext>
            </a:extLst>
          </p:cNvPr>
          <p:cNvSpPr/>
          <p:nvPr/>
        </p:nvSpPr>
        <p:spPr>
          <a:xfrm>
            <a:off x="1761821" y="1467167"/>
            <a:ext cx="8658816" cy="3087633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F0"/>
              </a:solidFill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1345BFCD-A005-466C-A88C-4F280E37B31E}"/>
              </a:ext>
            </a:extLst>
          </p:cNvPr>
          <p:cNvSpPr txBox="1"/>
          <p:nvPr/>
        </p:nvSpPr>
        <p:spPr>
          <a:xfrm>
            <a:off x="1847330" y="1489395"/>
            <a:ext cx="29013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2) Generate new plasticizers </a:t>
            </a:r>
          </a:p>
          <a:p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D192306D-0B7C-4E94-8C4B-553542EF8F9F}"/>
              </a:ext>
            </a:extLst>
          </p:cNvPr>
          <p:cNvSpPr/>
          <p:nvPr/>
        </p:nvSpPr>
        <p:spPr>
          <a:xfrm>
            <a:off x="4027057" y="4609267"/>
            <a:ext cx="6391304" cy="2122239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F0"/>
              </a:solidFill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42F769C1-1416-43D0-96C7-23A4081552FD}"/>
              </a:ext>
            </a:extLst>
          </p:cNvPr>
          <p:cNvSpPr txBox="1"/>
          <p:nvPr/>
        </p:nvSpPr>
        <p:spPr>
          <a:xfrm>
            <a:off x="4143421" y="5702356"/>
            <a:ext cx="18350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27C26"/>
                </a:solidFill>
              </a:rPr>
              <a:t>3) Assess the toxicity and synthesizability </a:t>
            </a:r>
          </a:p>
        </p:txBody>
      </p:sp>
      <p:sp>
        <p:nvSpPr>
          <p:cNvPr id="115" name="Slide Number Placeholder 114">
            <a:extLst>
              <a:ext uri="{FF2B5EF4-FFF2-40B4-BE49-F238E27FC236}">
                <a16:creationId xmlns:a16="http://schemas.microsoft.com/office/drawing/2014/main" id="{579AE6F0-0794-406E-BB45-11D2F71977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6F6B2-57BF-4DED-BA86-4FF2F54E74D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721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Can 3">
            <a:extLst>
              <a:ext uri="{FF2B5EF4-FFF2-40B4-BE49-F238E27FC236}">
                <a16:creationId xmlns:a16="http://schemas.microsoft.com/office/drawing/2014/main" id="{DFC5E352-FB35-471C-BBCB-EB80ED197DA3}"/>
              </a:ext>
            </a:extLst>
          </p:cNvPr>
          <p:cNvSpPr/>
          <p:nvPr/>
        </p:nvSpPr>
        <p:spPr>
          <a:xfrm>
            <a:off x="5547328" y="2024140"/>
            <a:ext cx="1414615" cy="1130358"/>
          </a:xfrm>
          <a:prstGeom prst="can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Can 31">
            <a:extLst>
              <a:ext uri="{FF2B5EF4-FFF2-40B4-BE49-F238E27FC236}">
                <a16:creationId xmlns:a16="http://schemas.microsoft.com/office/drawing/2014/main" id="{A036E7BA-EB2F-40D3-B239-BD16757D8BBA}"/>
              </a:ext>
            </a:extLst>
          </p:cNvPr>
          <p:cNvSpPr/>
          <p:nvPr/>
        </p:nvSpPr>
        <p:spPr>
          <a:xfrm>
            <a:off x="1989575" y="2030094"/>
            <a:ext cx="1414615" cy="1130358"/>
          </a:xfrm>
          <a:prstGeom prst="can">
            <a:avLst/>
          </a:prstGeom>
          <a:solidFill>
            <a:srgbClr val="0070C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Can 33">
            <a:extLst>
              <a:ext uri="{FF2B5EF4-FFF2-40B4-BE49-F238E27FC236}">
                <a16:creationId xmlns:a16="http://schemas.microsoft.com/office/drawing/2014/main" id="{EE80EBA2-3838-4407-8A60-62676A46A7AF}"/>
              </a:ext>
            </a:extLst>
          </p:cNvPr>
          <p:cNvSpPr/>
          <p:nvPr/>
        </p:nvSpPr>
        <p:spPr>
          <a:xfrm>
            <a:off x="8939813" y="2030094"/>
            <a:ext cx="1414615" cy="1130358"/>
          </a:xfrm>
          <a:prstGeom prst="can">
            <a:avLst/>
          </a:prstGeom>
          <a:solidFill>
            <a:srgbClr val="FFC000"/>
          </a:solidFill>
          <a:ln>
            <a:solidFill>
              <a:srgbClr val="4B2E8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D42D2F51-EE92-4C15-AEE5-6B6EFB49132E}"/>
              </a:ext>
            </a:extLst>
          </p:cNvPr>
          <p:cNvSpPr txBox="1"/>
          <p:nvPr/>
        </p:nvSpPr>
        <p:spPr>
          <a:xfrm>
            <a:off x="5826070" y="2495962"/>
            <a:ext cx="1296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GDB-17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9AA7487C-6434-4F85-9B01-A82680A48001}"/>
              </a:ext>
            </a:extLst>
          </p:cNvPr>
          <p:cNvSpPr txBox="1"/>
          <p:nvPr/>
        </p:nvSpPr>
        <p:spPr>
          <a:xfrm>
            <a:off x="1919603" y="2426195"/>
            <a:ext cx="16476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Knovel</a:t>
            </a:r>
            <a:endParaRPr lang="en-US" dirty="0">
              <a:solidFill>
                <a:schemeClr val="bg1"/>
              </a:solidFill>
            </a:endParaRPr>
          </a:p>
          <a:p>
            <a:pPr algn="ctr"/>
            <a:r>
              <a:rPr lang="en-US" dirty="0">
                <a:solidFill>
                  <a:schemeClr val="bg1"/>
                </a:solidFill>
              </a:rPr>
              <a:t>Plasticizers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993690A4-A14D-47BD-8929-B17237B824C8}"/>
              </a:ext>
            </a:extLst>
          </p:cNvPr>
          <p:cNvSpPr txBox="1"/>
          <p:nvPr/>
        </p:nvSpPr>
        <p:spPr>
          <a:xfrm>
            <a:off x="8823274" y="2335534"/>
            <a:ext cx="16476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PubChem</a:t>
            </a:r>
          </a:p>
          <a:p>
            <a:pPr algn="ctr"/>
            <a:r>
              <a:rPr lang="en-US" dirty="0"/>
              <a:t>Organics</a:t>
            </a:r>
          </a:p>
        </p:txBody>
      </p:sp>
      <p:graphicFrame>
        <p:nvGraphicFramePr>
          <p:cNvPr id="122" name="Table 121">
            <a:extLst>
              <a:ext uri="{FF2B5EF4-FFF2-40B4-BE49-F238E27FC236}">
                <a16:creationId xmlns:a16="http://schemas.microsoft.com/office/drawing/2014/main" id="{D26B83A4-C448-48DA-A29A-A16ACF1C08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4897760"/>
              </p:ext>
            </p:extLst>
          </p:nvPr>
        </p:nvGraphicFramePr>
        <p:xfrm>
          <a:off x="4995469" y="4725282"/>
          <a:ext cx="2201061" cy="11430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201061">
                  <a:extLst>
                    <a:ext uri="{9D8B030D-6E8A-4147-A177-3AD203B41FA5}">
                      <a16:colId xmlns:a16="http://schemas.microsoft.com/office/drawing/2014/main" val="951189565"/>
                    </a:ext>
                  </a:extLst>
                </a:gridCol>
              </a:tblGrid>
              <a:tr h="207069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CCCCCOC(=O)CCC(=O)O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080735896"/>
                  </a:ext>
                </a:extLst>
              </a:tr>
              <a:tr h="207069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BrC1=C(NC(=O)C=C1)OCCOCCOC=N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54227192"/>
                  </a:ext>
                </a:extLst>
              </a:tr>
              <a:tr h="207069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C1=C(C2CO2)S(=O)(=O)C2=C(OCCO2)S1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73711868"/>
                  </a:ext>
                </a:extLst>
              </a:tr>
              <a:tr h="207069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BrC1=C2CC3(COCCO3)C(C=O)C2=CC=N1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204433540"/>
                  </a:ext>
                </a:extLst>
              </a:tr>
              <a:tr h="207069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C(=O)N1CCOC=O…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6713772"/>
                  </a:ext>
                </a:extLst>
              </a:tr>
            </a:tbl>
          </a:graphicData>
        </a:graphic>
      </p:graphicFrame>
      <p:pic>
        <p:nvPicPr>
          <p:cNvPr id="123" name="Picture 122">
            <a:extLst>
              <a:ext uri="{FF2B5EF4-FFF2-40B4-BE49-F238E27FC236}">
                <a16:creationId xmlns:a16="http://schemas.microsoft.com/office/drawing/2014/main" id="{8B8204E8-B686-4C50-B922-9FB1545A5E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9969" y="4855788"/>
            <a:ext cx="777778" cy="925927"/>
          </a:xfrm>
          <a:prstGeom prst="rect">
            <a:avLst/>
          </a:prstGeom>
        </p:spPr>
      </p:pic>
      <p:pic>
        <p:nvPicPr>
          <p:cNvPr id="124" name="Picture 123" descr="A picture containing baseball, ball, sitting, photo&#10;&#10;Description automatically generated">
            <a:extLst>
              <a:ext uri="{FF2B5EF4-FFF2-40B4-BE49-F238E27FC236}">
                <a16:creationId xmlns:a16="http://schemas.microsoft.com/office/drawing/2014/main" id="{3F402A5F-0E21-4DE0-AD90-5877F45A1F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920" y="4929046"/>
            <a:ext cx="777779" cy="779410"/>
          </a:xfrm>
          <a:prstGeom prst="rect">
            <a:avLst/>
          </a:prstGeom>
        </p:spPr>
      </p:pic>
      <p:sp>
        <p:nvSpPr>
          <p:cNvPr id="125" name="TextBox 124">
            <a:extLst>
              <a:ext uri="{FF2B5EF4-FFF2-40B4-BE49-F238E27FC236}">
                <a16:creationId xmlns:a16="http://schemas.microsoft.com/office/drawing/2014/main" id="{A96BABDA-81F5-49DA-BE08-2AF7363FA063}"/>
              </a:ext>
            </a:extLst>
          </p:cNvPr>
          <p:cNvSpPr txBox="1"/>
          <p:nvPr/>
        </p:nvSpPr>
        <p:spPr>
          <a:xfrm>
            <a:off x="387648" y="359349"/>
            <a:ext cx="50794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4B2E83"/>
                </a:solidFill>
              </a:rPr>
              <a:t>Data source and methods</a:t>
            </a:r>
          </a:p>
        </p:txBody>
      </p:sp>
      <p:pic>
        <p:nvPicPr>
          <p:cNvPr id="126" name="Picture 125">
            <a:extLst>
              <a:ext uri="{FF2B5EF4-FFF2-40B4-BE49-F238E27FC236}">
                <a16:creationId xmlns:a16="http://schemas.microsoft.com/office/drawing/2014/main" id="{D7D9BE87-D36D-4D7E-B509-F30934DF75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48800" y="10120"/>
            <a:ext cx="2743200" cy="995560"/>
          </a:xfrm>
          <a:prstGeom prst="rect">
            <a:avLst/>
          </a:prstGeom>
        </p:spPr>
      </p:pic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538A69EB-4C4E-447D-8E03-C8CAC3F395D4}"/>
              </a:ext>
            </a:extLst>
          </p:cNvPr>
          <p:cNvCxnSpPr/>
          <p:nvPr/>
        </p:nvCxnSpPr>
        <p:spPr>
          <a:xfrm>
            <a:off x="387648" y="1107440"/>
            <a:ext cx="748792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8" name="TextBox 127">
            <a:extLst>
              <a:ext uri="{FF2B5EF4-FFF2-40B4-BE49-F238E27FC236}">
                <a16:creationId xmlns:a16="http://schemas.microsoft.com/office/drawing/2014/main" id="{156D376E-4C92-49FB-A546-5B8745A68D86}"/>
              </a:ext>
            </a:extLst>
          </p:cNvPr>
          <p:cNvSpPr txBox="1"/>
          <p:nvPr/>
        </p:nvSpPr>
        <p:spPr>
          <a:xfrm>
            <a:off x="487680" y="1331981"/>
            <a:ext cx="37537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Three databases were used: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023A9C8B-B35B-4149-879D-653C964A40C7}"/>
              </a:ext>
            </a:extLst>
          </p:cNvPr>
          <p:cNvSpPr txBox="1"/>
          <p:nvPr/>
        </p:nvSpPr>
        <p:spPr>
          <a:xfrm>
            <a:off x="487680" y="3762009"/>
            <a:ext cx="114621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Chemical structures were converted to SMILES strings so that they are machine readable: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B174CA-2B88-4875-9944-C1EF7BA74E04}"/>
              </a:ext>
            </a:extLst>
          </p:cNvPr>
          <p:cNvSpPr txBox="1"/>
          <p:nvPr/>
        </p:nvSpPr>
        <p:spPr>
          <a:xfrm>
            <a:off x="1521370" y="6044496"/>
            <a:ext cx="2039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Chemical structures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FF01CCDC-4509-484B-B51C-E69846DD23AB}"/>
              </a:ext>
            </a:extLst>
          </p:cNvPr>
          <p:cNvSpPr txBox="1"/>
          <p:nvPr/>
        </p:nvSpPr>
        <p:spPr>
          <a:xfrm>
            <a:off x="5318864" y="6044496"/>
            <a:ext cx="1529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SMILES strings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1AA80F29-D3BD-41A1-AE93-26BD23DB4018}"/>
              </a:ext>
            </a:extLst>
          </p:cNvPr>
          <p:cNvSpPr txBox="1"/>
          <p:nvPr/>
        </p:nvSpPr>
        <p:spPr>
          <a:xfrm>
            <a:off x="8705904" y="6044496"/>
            <a:ext cx="1819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Machine learning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97C298F-518A-4454-95E0-4E80A33EC8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04516" y="4607794"/>
            <a:ext cx="1885207" cy="1377976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4276E332-BB44-42D8-BF66-E6EE08E1EBA3}"/>
              </a:ext>
            </a:extLst>
          </p:cNvPr>
          <p:cNvSpPr/>
          <p:nvPr/>
        </p:nvSpPr>
        <p:spPr>
          <a:xfrm>
            <a:off x="3718561" y="5194161"/>
            <a:ext cx="1026160" cy="33185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Arrow: Right 131">
            <a:extLst>
              <a:ext uri="{FF2B5EF4-FFF2-40B4-BE49-F238E27FC236}">
                <a16:creationId xmlns:a16="http://schemas.microsoft.com/office/drawing/2014/main" id="{8FBB7CFB-856A-452F-986C-15104C1354B6}"/>
              </a:ext>
            </a:extLst>
          </p:cNvPr>
          <p:cNvSpPr/>
          <p:nvPr/>
        </p:nvSpPr>
        <p:spPr>
          <a:xfrm>
            <a:off x="7447278" y="5152822"/>
            <a:ext cx="1026160" cy="33185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097D453-59E0-47DF-B232-5CA7CAF2C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6F6B2-57BF-4DED-BA86-4FF2F54E74D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3490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D4388D1-7A03-4378-A874-CE7A02CD6DCA}"/>
              </a:ext>
            </a:extLst>
          </p:cNvPr>
          <p:cNvSpPr/>
          <p:nvPr/>
        </p:nvSpPr>
        <p:spPr>
          <a:xfrm>
            <a:off x="387648" y="1321432"/>
            <a:ext cx="1030339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We used </a:t>
            </a:r>
            <a:r>
              <a:rPr lang="en-US" sz="2400" b="1" dirty="0" err="1"/>
              <a:t>RDKit</a:t>
            </a:r>
            <a:r>
              <a:rPr lang="en-US" sz="2400" b="1" dirty="0"/>
              <a:t> to calculate molecular descriptor from inputted SMILES strings. </a:t>
            </a:r>
          </a:p>
        </p:txBody>
      </p:sp>
      <p:pic>
        <p:nvPicPr>
          <p:cNvPr id="15" name="Picture 14" descr="A close up of a keyboard&#10;&#10;Description automatically generated">
            <a:extLst>
              <a:ext uri="{FF2B5EF4-FFF2-40B4-BE49-F238E27FC236}">
                <a16:creationId xmlns:a16="http://schemas.microsoft.com/office/drawing/2014/main" id="{C93E65F8-95AC-43AE-8748-2DF5E91498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708" y="2098849"/>
            <a:ext cx="7487920" cy="41509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62B57EC-3575-424A-B88A-56F068FE24EA}"/>
              </a:ext>
            </a:extLst>
          </p:cNvPr>
          <p:cNvSpPr txBox="1"/>
          <p:nvPr/>
        </p:nvSpPr>
        <p:spPr>
          <a:xfrm>
            <a:off x="3760451" y="6218654"/>
            <a:ext cx="425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Distribution of chemical structural features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C7B6A1A-F36F-4C05-945D-34283EBC0552}"/>
              </a:ext>
            </a:extLst>
          </p:cNvPr>
          <p:cNvSpPr txBox="1"/>
          <p:nvPr/>
        </p:nvSpPr>
        <p:spPr>
          <a:xfrm>
            <a:off x="387648" y="359349"/>
            <a:ext cx="50794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4B2E83"/>
                </a:solidFill>
              </a:rPr>
              <a:t>Data source and methods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7128C98-7D20-4E31-931D-06467B3660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8800" y="10120"/>
            <a:ext cx="2743200" cy="995560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734D083-2946-4B92-A3C8-BA6DAAD5299B}"/>
              </a:ext>
            </a:extLst>
          </p:cNvPr>
          <p:cNvCxnSpPr/>
          <p:nvPr/>
        </p:nvCxnSpPr>
        <p:spPr>
          <a:xfrm>
            <a:off x="387648" y="1107440"/>
            <a:ext cx="748792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4A3275-F23B-41DD-8104-7B4E7F1A4D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6F6B2-57BF-4DED-BA86-4FF2F54E74D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4974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D4388D1-7A03-4378-A874-CE7A02CD6DCA}"/>
              </a:ext>
            </a:extLst>
          </p:cNvPr>
          <p:cNvSpPr/>
          <p:nvPr/>
        </p:nvSpPr>
        <p:spPr>
          <a:xfrm>
            <a:off x="634108" y="1463040"/>
            <a:ext cx="8168326" cy="113877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Principal component analysis (PCA) of inputted SMILES strings: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FF7F0E"/>
                </a:solidFill>
              </a:rPr>
              <a:t>Plasticizers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1F77B4"/>
                </a:solidFill>
              </a:rPr>
              <a:t>Random chemicals</a:t>
            </a:r>
            <a:r>
              <a:rPr lang="en-US" sz="2400" b="1" dirty="0">
                <a:solidFill>
                  <a:srgbClr val="1F77B4"/>
                </a:solidFill>
              </a:rPr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3E71DBE-B764-436C-8942-329AAE61D17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34108" y="3103795"/>
            <a:ext cx="3527664" cy="229116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22CA46A-248F-4D3D-97D9-956EA0834A78}"/>
              </a:ext>
            </a:extLst>
          </p:cNvPr>
          <p:cNvSpPr txBox="1"/>
          <p:nvPr/>
        </p:nvSpPr>
        <p:spPr>
          <a:xfrm>
            <a:off x="1967818" y="2830819"/>
            <a:ext cx="795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SVM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682A9D9-64F8-41F9-B8B6-9D31717A54D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61772" y="3103796"/>
            <a:ext cx="3527664" cy="229116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382082B-AC69-4C90-B2EB-44EE4D8E27DB}"/>
              </a:ext>
            </a:extLst>
          </p:cNvPr>
          <p:cNvSpPr txBox="1"/>
          <p:nvPr/>
        </p:nvSpPr>
        <p:spPr>
          <a:xfrm>
            <a:off x="5059486" y="2830819"/>
            <a:ext cx="22234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Robust Covariance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41EAD3F-8F10-4B89-8076-0A57555A5582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1398" y="3103797"/>
            <a:ext cx="3527664" cy="229116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A696C82-18D5-4575-B608-344E4B871F61}"/>
              </a:ext>
            </a:extLst>
          </p:cNvPr>
          <p:cNvSpPr txBox="1"/>
          <p:nvPr/>
        </p:nvSpPr>
        <p:spPr>
          <a:xfrm>
            <a:off x="8434453" y="2776352"/>
            <a:ext cx="28844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Kernel Density Estimate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680650-1DFC-403E-BF83-1D645EADEF7C}"/>
              </a:ext>
            </a:extLst>
          </p:cNvPr>
          <p:cNvSpPr txBox="1"/>
          <p:nvPr/>
        </p:nvSpPr>
        <p:spPr>
          <a:xfrm>
            <a:off x="9115649" y="5394958"/>
            <a:ext cx="9367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B050"/>
                </a:solidFill>
              </a:rPr>
              <a:t>Best fit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F53F41E-454D-46BB-ABEE-DA3FF2022331}"/>
              </a:ext>
            </a:extLst>
          </p:cNvPr>
          <p:cNvSpPr txBox="1"/>
          <p:nvPr/>
        </p:nvSpPr>
        <p:spPr>
          <a:xfrm>
            <a:off x="387648" y="359349"/>
            <a:ext cx="50794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4B2E83"/>
                </a:solidFill>
              </a:rPr>
              <a:t>Data source and methods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68CB532-C3F8-4406-9E69-DDCD1B654F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48800" y="10120"/>
            <a:ext cx="2743200" cy="995560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63BD027-3645-42B1-8129-83D95B0E5D33}"/>
              </a:ext>
            </a:extLst>
          </p:cNvPr>
          <p:cNvCxnSpPr/>
          <p:nvPr/>
        </p:nvCxnSpPr>
        <p:spPr>
          <a:xfrm>
            <a:off x="387648" y="1107440"/>
            <a:ext cx="748792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5D1D705D-198A-4844-BF5C-96B3C07D5343}"/>
              </a:ext>
            </a:extLst>
          </p:cNvPr>
          <p:cNvSpPr/>
          <p:nvPr/>
        </p:nvSpPr>
        <p:spPr>
          <a:xfrm>
            <a:off x="7689435" y="2705559"/>
            <a:ext cx="3781205" cy="3087633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F0"/>
              </a:solidFill>
            </a:endParaRP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D4588991-D179-4845-ADB3-F09422A96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6F6B2-57BF-4DED-BA86-4FF2F54E74D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6404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614</TotalTime>
  <Words>1476</Words>
  <Application>Microsoft Macintosh PowerPoint</Application>
  <PresentationFormat>Widescreen</PresentationFormat>
  <Paragraphs>212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Yunping Huang</dc:creator>
  <cp:lastModifiedBy>Orion Dollar</cp:lastModifiedBy>
  <cp:revision>39</cp:revision>
  <dcterms:created xsi:type="dcterms:W3CDTF">2020-06-18T23:37:08Z</dcterms:created>
  <dcterms:modified xsi:type="dcterms:W3CDTF">2020-06-22T19:14:25Z</dcterms:modified>
</cp:coreProperties>
</file>